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0" r:id="rId1"/>
  </p:sldMasterIdLst>
  <p:handoutMasterIdLst>
    <p:handoutMasterId r:id="rId14"/>
  </p:handoutMasterIdLst>
  <p:sldIdLst>
    <p:sldId id="256" r:id="rId2"/>
    <p:sldId id="257" r:id="rId3"/>
    <p:sldId id="276" r:id="rId4"/>
    <p:sldId id="277" r:id="rId5"/>
    <p:sldId id="265" r:id="rId6"/>
    <p:sldId id="267" r:id="rId7"/>
    <p:sldId id="268" r:id="rId8"/>
    <p:sldId id="269" r:id="rId9"/>
    <p:sldId id="270" r:id="rId10"/>
    <p:sldId id="271" r:id="rId11"/>
    <p:sldId id="281" r:id="rId12"/>
    <p:sldId id="273" r:id="rId13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5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FF0000"/>
    <a:srgbClr val="00FF00"/>
    <a:srgbClr val="057F97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36"/>
    <p:restoredTop sz="94694"/>
  </p:normalViewPr>
  <p:slideViewPr>
    <p:cSldViewPr>
      <p:cViewPr varScale="1">
        <p:scale>
          <a:sx n="105" d="100"/>
          <a:sy n="105" d="100"/>
        </p:scale>
        <p:origin x="1716" y="102"/>
      </p:cViewPr>
      <p:guideLst>
        <p:guide orient="horz" pos="235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90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90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fld id="{C2938125-A28B-4332-8256-0B94E646FE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6308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538D0F-665D-43FA-BCA4-22D3C0C213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B45A5B-9E17-40D6-8E63-85634347E9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AF6D6D-3409-43D3-A3C5-47185EF4C1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762000" y="1981200"/>
            <a:ext cx="7772400" cy="4114800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30200" y="6248400"/>
            <a:ext cx="1897063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68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54738" y="6248400"/>
            <a:ext cx="18970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35CFE0-4B59-4606-8BE4-19CCBE428C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830F06-9E7A-4880-8003-FEAF99D450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DD9664-83E6-4967-B220-F36D706BFC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0E4B7E-7D2C-4F88-A739-0098E133C8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B5065-3F67-4583-8957-3E0C24F4BA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284AFB-A7BA-43B3-A0CD-BDA53172C2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EAECE-EDCA-4AEF-BAF9-11D17141D6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2AABB0-9AFE-44C5-8801-81585CFC85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29D9CA-EAB9-4DFB-8932-D4E0518924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29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 smtClean="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2053DE20-7A55-4985-8612-02E136F197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60" r:id="rId2"/>
    <p:sldLayoutId id="2147483766" r:id="rId3"/>
    <p:sldLayoutId id="2147483761" r:id="rId4"/>
    <p:sldLayoutId id="2147483762" r:id="rId5"/>
    <p:sldLayoutId id="2147483763" r:id="rId6"/>
    <p:sldLayoutId id="2147483767" r:id="rId7"/>
    <p:sldLayoutId id="2147483768" r:id="rId8"/>
    <p:sldLayoutId id="2147483769" r:id="rId9"/>
    <p:sldLayoutId id="2147483764" r:id="rId10"/>
    <p:sldLayoutId id="2147483770" r:id="rId11"/>
    <p:sldLayoutId id="2147483771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4500" b="1" kern="1200">
          <a:solidFill>
            <a:srgbClr val="FFC8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9pPr>
      <a:extLst/>
    </p:titleStyle>
    <p:bodyStyle>
      <a:lvl1pPr marL="438150" indent="-319088" algn="l" rtl="0" fontAlgn="base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rgbClr val="E66C7D"/>
        </a:buClr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fontAlgn="base">
        <a:spcBef>
          <a:spcPct val="20000"/>
        </a:spcBef>
        <a:spcAft>
          <a:spcPct val="0"/>
        </a:spcAft>
        <a:buClr>
          <a:srgbClr val="6BB76D"/>
        </a:buClr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fontAlgn="base">
        <a:spcBef>
          <a:spcPct val="20000"/>
        </a:spcBef>
        <a:spcAft>
          <a:spcPct val="0"/>
        </a:spcAft>
        <a:buClr>
          <a:srgbClr val="E88651"/>
        </a:buClr>
        <a:buFont typeface="Wingdings 3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0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hyperlink" Target="http://en.wikipedia.org/wiki/Hydraulic_conductivity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30.png"/><Relationship Id="rId5" Type="http://schemas.openxmlformats.org/officeDocument/2006/relationships/image" Target="../media/image120.png"/><Relationship Id="rId4" Type="http://schemas.openxmlformats.org/officeDocument/2006/relationships/image" Target="../media/image3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</a:rPr>
              <a:t>Darcy’s Law - Introduction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828800"/>
            <a:ext cx="8077200" cy="1500188"/>
          </a:xfrm>
        </p:spPr>
        <p:txBody>
          <a:bodyPr/>
          <a:lstStyle/>
          <a:p>
            <a:r>
              <a:rPr lang="en-US"/>
              <a:t>CE </a:t>
            </a:r>
            <a:r>
              <a:rPr lang="en-US" dirty="0"/>
              <a:t>547 – BRIGHAM YOUNG UNIVERSITY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Permeability</a:t>
            </a:r>
          </a:p>
        </p:txBody>
      </p:sp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457200" y="1905000"/>
            <a:ext cx="3657600" cy="236988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anchor="ctr">
            <a:spAutoFit/>
          </a:bodyPr>
          <a:lstStyle/>
          <a:p>
            <a:pPr eaLnBrk="1" hangingPunct="1"/>
            <a:r>
              <a:rPr lang="en-US" dirty="0">
                <a:latin typeface="Arial" pitchFamily="34" charset="0"/>
                <a:cs typeface="Arial" pitchFamily="34" charset="0"/>
              </a:rPr>
              <a:t>In the equation for Darcy's law:</a:t>
            </a:r>
          </a:p>
          <a:p>
            <a:pPr eaLnBrk="1" hangingPunct="1"/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q = </a:t>
            </a:r>
            <a:r>
              <a:rPr lang="en-US" sz="2400" dirty="0" err="1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kiA</a:t>
            </a:r>
            <a:endParaRPr lang="en-US" sz="2400" dirty="0">
              <a:latin typeface="Cambria Math" panose="02040503050406030204" pitchFamily="18" charset="0"/>
              <a:ea typeface="Cambria Math" panose="02040503050406030204" pitchFamily="18" charset="0"/>
              <a:cs typeface="Arial" pitchFamily="34" charset="0"/>
            </a:endParaRP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k is a constant which depends on both the fluid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and</a:t>
            </a:r>
            <a:r>
              <a:rPr lang="en-US" dirty="0">
                <a:latin typeface="Arial" pitchFamily="34" charset="0"/>
                <a:cs typeface="Arial" pitchFamily="34" charset="0"/>
              </a:rPr>
              <a:t> the soil.</a:t>
            </a:r>
          </a:p>
        </p:txBody>
      </p:sp>
      <p:sp>
        <p:nvSpPr>
          <p:cNvPr id="45068" name="Rectangle 12"/>
          <p:cNvSpPr>
            <a:spLocks noChangeArrowheads="1"/>
          </p:cNvSpPr>
          <p:nvPr/>
        </p:nvSpPr>
        <p:spPr bwMode="auto">
          <a:xfrm>
            <a:off x="4572000" y="2057400"/>
            <a:ext cx="4267200" cy="3444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>
            <a:spAutoFit/>
          </a:bodyPr>
          <a:lstStyle/>
          <a:p>
            <a:pPr eaLnBrk="1" hangingPunct="1">
              <a:tabLst>
                <a:tab pos="971550" algn="l"/>
                <a:tab pos="4572000" algn="l"/>
              </a:tabLst>
            </a:pPr>
            <a:r>
              <a:rPr lang="en-US" dirty="0">
                <a:latin typeface="Arial" pitchFamily="34" charset="0"/>
                <a:cs typeface="Arial" pitchFamily="34" charset="0"/>
              </a:rPr>
              <a:t>where:</a:t>
            </a:r>
          </a:p>
          <a:p>
            <a:pPr eaLnBrk="1" hangingPunct="1">
              <a:tabLst>
                <a:tab pos="971550" algn="l"/>
                <a:tab pos="4572000" algn="l"/>
              </a:tabLst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eaLnBrk="1" hangingPunct="1">
              <a:tabLst>
                <a:tab pos="971550" algn="l"/>
                <a:tab pos="4572000" algn="l"/>
              </a:tabLst>
            </a:pPr>
            <a:r>
              <a:rPr lang="en-US" dirty="0">
                <a:latin typeface="Arial" pitchFamily="34" charset="0"/>
                <a:cs typeface="Arial" pitchFamily="34" charset="0"/>
              </a:rPr>
              <a:t>K = "constant of proportionality“ [L</a:t>
            </a:r>
            <a:r>
              <a:rPr lang="en-US" baseline="30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dirty="0">
                <a:latin typeface="Arial" pitchFamily="34" charset="0"/>
                <a:cs typeface="Arial" pitchFamily="34" charset="0"/>
              </a:rPr>
              <a:t>]</a:t>
            </a:r>
          </a:p>
          <a:p>
            <a:pPr>
              <a:tabLst>
                <a:tab pos="971550" algn="l"/>
                <a:tab pos="4572000" algn="l"/>
              </a:tabLst>
            </a:pPr>
            <a:r>
              <a:rPr lang="en-US" dirty="0">
                <a:latin typeface="Arial" pitchFamily="34" charset="0"/>
                <a:cs typeface="Arial" pitchFamily="34" charset="0"/>
              </a:rPr>
              <a:t>        or "intrinsic permeability"</a:t>
            </a:r>
          </a:p>
          <a:p>
            <a:pPr>
              <a:tabLst>
                <a:tab pos="971550" algn="l"/>
                <a:tab pos="4572000" algn="l"/>
              </a:tabLst>
            </a:pPr>
            <a:r>
              <a:rPr lang="en-US" dirty="0">
                <a:latin typeface="Arial" pitchFamily="34" charset="0"/>
                <a:cs typeface="Arial" pitchFamily="34" charset="0"/>
              </a:rPr>
              <a:t>        or "permeability"</a:t>
            </a:r>
          </a:p>
          <a:p>
            <a:pPr>
              <a:tabLst>
                <a:tab pos="971550" algn="l"/>
                <a:tab pos="4572000" algn="l"/>
              </a:tabLst>
            </a:pPr>
            <a:endParaRPr lang="en-US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971550" algn="l"/>
                <a:tab pos="4572000" algn="l"/>
              </a:tabLst>
            </a:pPr>
            <a:r>
              <a:rPr lang="en-US" dirty="0">
                <a:latin typeface="Arial" pitchFamily="34" charset="0"/>
                <a:cs typeface="Arial" pitchFamily="34" charset="0"/>
              </a:rPr>
              <a:t>K is based on soil properties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only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>
              <a:tabLst>
                <a:tab pos="971550" algn="l"/>
                <a:tab pos="4572000" algn="l"/>
              </a:tabLst>
            </a:pPr>
            <a:endParaRPr lang="en-US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971550" algn="l"/>
                <a:tab pos="4572000" algn="l"/>
              </a:tabLst>
            </a:pPr>
            <a:r>
              <a:rPr lang="en-US" dirty="0" err="1">
                <a:latin typeface="Symbol" pitchFamily="18" charset="2"/>
                <a:cs typeface="Arial" pitchFamily="34" charset="0"/>
              </a:rPr>
              <a:t>g</a:t>
            </a:r>
            <a:r>
              <a:rPr lang="en-US" baseline="-30000" dirty="0" err="1">
                <a:latin typeface="Arial" pitchFamily="34" charset="0"/>
                <a:cs typeface="Arial" pitchFamily="34" charset="0"/>
              </a:rPr>
              <a:t>f</a:t>
            </a:r>
            <a:r>
              <a:rPr lang="en-US" dirty="0">
                <a:latin typeface="Arial" pitchFamily="34" charset="0"/>
                <a:cs typeface="Arial" pitchFamily="34" charset="0"/>
              </a:rPr>
              <a:t> = unit weight of fluid [F/L</a:t>
            </a:r>
            <a:r>
              <a:rPr lang="en-US" baseline="30000" dirty="0">
                <a:latin typeface="Arial" pitchFamily="34" charset="0"/>
                <a:cs typeface="Arial" pitchFamily="34" charset="0"/>
              </a:rPr>
              <a:t>3</a:t>
            </a:r>
            <a:r>
              <a:rPr lang="en-US" dirty="0">
                <a:latin typeface="Arial" pitchFamily="34" charset="0"/>
                <a:cs typeface="Arial" pitchFamily="34" charset="0"/>
              </a:rPr>
              <a:t>]</a:t>
            </a:r>
          </a:p>
          <a:p>
            <a:pPr>
              <a:tabLst>
                <a:tab pos="971550" algn="l"/>
                <a:tab pos="4572000" algn="l"/>
              </a:tabLst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>
              <a:tabLst>
                <a:tab pos="971550" algn="l"/>
                <a:tab pos="4572000" algn="l"/>
              </a:tabLst>
            </a:pPr>
            <a:r>
              <a:rPr lang="en-US" dirty="0">
                <a:latin typeface="Symbol" pitchFamily="18" charset="2"/>
                <a:cs typeface="Arial" pitchFamily="34" charset="0"/>
              </a:rPr>
              <a:t>m</a:t>
            </a:r>
            <a:r>
              <a:rPr lang="en-US" dirty="0">
                <a:latin typeface="Arial" pitchFamily="34" charset="0"/>
                <a:cs typeface="Arial" pitchFamily="34" charset="0"/>
              </a:rPr>
              <a:t> = viscosity of fluid [ML/T]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066800" y="5337420"/>
                <a:ext cx="2189382" cy="85158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i="0">
                          <a:latin typeface="Cambria Math" panose="02040503050406030204" pitchFamily="18" charset="0"/>
                        </a:rPr>
                        <m:t>q</m:t>
                      </m:r>
                      <m:r>
                        <a:rPr lang="en-US" sz="2400" i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m:rPr>
                          <m:sty m:val="p"/>
                        </m:rPr>
                        <a:rPr lang="en-US" sz="2400" i="0">
                          <a:latin typeface="Cambria Math" panose="02040503050406030204" pitchFamily="18" charset="0"/>
                        </a:rPr>
                        <m:t>K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f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μ</m:t>
                          </m:r>
                        </m:den>
                      </m:f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dh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dx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400" i="0">
                          <a:latin typeface="Cambria Math" panose="02040503050406030204" pitchFamily="18" charset="0"/>
                        </a:rPr>
                        <m:t>A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5337420"/>
                <a:ext cx="2189382" cy="85158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492D7DB6-3EAC-A207-B567-BE7967A90D94}"/>
              </a:ext>
            </a:extLst>
          </p:cNvPr>
          <p:cNvSpPr txBox="1"/>
          <p:nvPr/>
        </p:nvSpPr>
        <p:spPr>
          <a:xfrm>
            <a:off x="480848" y="4576474"/>
            <a:ext cx="302435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Darcy's law can be rewritten as: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1" grpId="0"/>
      <p:bldP spid="2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Permeability, cont.</a:t>
            </a:r>
          </a:p>
        </p:txBody>
      </p:sp>
      <p:sp>
        <p:nvSpPr>
          <p:cNvPr id="49157" name="Rectangle 5"/>
          <p:cNvSpPr>
            <a:spLocks noChangeArrowheads="1"/>
          </p:cNvSpPr>
          <p:nvPr/>
        </p:nvSpPr>
        <p:spPr bwMode="auto">
          <a:xfrm>
            <a:off x="609600" y="1742280"/>
            <a:ext cx="250825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1800" dirty="0">
                <a:latin typeface="Times" charset="0"/>
                <a:cs typeface="Times New Roman" pitchFamily="18" charset="0"/>
              </a:rPr>
              <a:t>Can also be written as:</a:t>
            </a:r>
          </a:p>
        </p:txBody>
      </p:sp>
      <p:sp>
        <p:nvSpPr>
          <p:cNvPr id="49159" name="Rectangle 7"/>
          <p:cNvSpPr>
            <a:spLocks noChangeArrowheads="1"/>
          </p:cNvSpPr>
          <p:nvPr/>
        </p:nvSpPr>
        <p:spPr bwMode="auto">
          <a:xfrm>
            <a:off x="0" y="318135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9161" name="Rectangle 9"/>
          <p:cNvSpPr>
            <a:spLocks noChangeArrowheads="1"/>
          </p:cNvSpPr>
          <p:nvPr/>
        </p:nvSpPr>
        <p:spPr bwMode="auto">
          <a:xfrm>
            <a:off x="533400" y="3407162"/>
            <a:ext cx="4267200" cy="286232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1800" dirty="0">
                <a:latin typeface="Times" charset="0"/>
                <a:cs typeface="Times New Roman" pitchFamily="18" charset="0"/>
              </a:rPr>
              <a:t>This form is used in the petroleum industry.</a:t>
            </a:r>
          </a:p>
          <a:p>
            <a:pPr eaLnBrk="1" hangingPunct="1"/>
            <a:endParaRPr lang="en-US" sz="1800" dirty="0"/>
          </a:p>
          <a:p>
            <a:r>
              <a:rPr lang="en-US" sz="1800" dirty="0">
                <a:latin typeface="Times" charset="0"/>
                <a:cs typeface="Times New Roman" pitchFamily="18" charset="0"/>
              </a:rPr>
              <a:t>K is often expressed in units of </a:t>
            </a:r>
            <a:r>
              <a:rPr lang="en-US" sz="1800" b="1" dirty="0" err="1">
                <a:latin typeface="Times" charset="0"/>
                <a:cs typeface="Times New Roman" pitchFamily="18" charset="0"/>
              </a:rPr>
              <a:t>Darcies</a:t>
            </a:r>
            <a:endParaRPr lang="en-US" sz="1800" b="1" dirty="0">
              <a:latin typeface="Times" charset="0"/>
              <a:cs typeface="Times New Roman" pitchFamily="18" charset="0"/>
            </a:endParaRPr>
          </a:p>
          <a:p>
            <a:endParaRPr lang="en-US" sz="1800" dirty="0">
              <a:solidFill>
                <a:srgbClr val="FF0000"/>
              </a:solidFill>
            </a:endParaRPr>
          </a:p>
          <a:p>
            <a:r>
              <a:rPr lang="en-US" sz="1800" dirty="0">
                <a:solidFill>
                  <a:schemeClr val="accent5">
                    <a:lumMod val="50000"/>
                  </a:schemeClr>
                </a:solidFill>
                <a:latin typeface="Times" charset="0"/>
                <a:cs typeface="Times New Roman" pitchFamily="18" charset="0"/>
              </a:rPr>
              <a:t>1 Darcy = the permeability for a flow of 1 cm</a:t>
            </a:r>
            <a:r>
              <a:rPr lang="en-US" sz="1800" baseline="30000" dirty="0">
                <a:solidFill>
                  <a:schemeClr val="accent5">
                    <a:lumMod val="50000"/>
                  </a:schemeClr>
                </a:solidFill>
                <a:latin typeface="Times" charset="0"/>
                <a:cs typeface="Times New Roman" pitchFamily="18" charset="0"/>
              </a:rPr>
              <a:t>3</a:t>
            </a:r>
            <a:r>
              <a:rPr lang="en-US" sz="1800" dirty="0">
                <a:solidFill>
                  <a:schemeClr val="accent5">
                    <a:lumMod val="50000"/>
                  </a:schemeClr>
                </a:solidFill>
                <a:latin typeface="Times" charset="0"/>
                <a:cs typeface="Times New Roman" pitchFamily="18" charset="0"/>
              </a:rPr>
              <a:t>/sec/cm</a:t>
            </a:r>
            <a:r>
              <a:rPr lang="en-US" sz="1800" baseline="30000" dirty="0">
                <a:solidFill>
                  <a:schemeClr val="accent5">
                    <a:lumMod val="50000"/>
                  </a:schemeClr>
                </a:solidFill>
                <a:latin typeface="Times" charset="0"/>
                <a:cs typeface="Times New Roman" pitchFamily="18" charset="0"/>
              </a:rPr>
              <a:t>2</a:t>
            </a:r>
            <a:r>
              <a:rPr lang="en-US" sz="1800" dirty="0">
                <a:solidFill>
                  <a:schemeClr val="accent5">
                    <a:lumMod val="50000"/>
                  </a:schemeClr>
                </a:solidFill>
                <a:latin typeface="Times" charset="0"/>
                <a:cs typeface="Times New Roman" pitchFamily="18" charset="0"/>
              </a:rPr>
              <a:t> for a viscosity of 1 </a:t>
            </a:r>
            <a:r>
              <a:rPr lang="en-US" sz="1800" dirty="0" err="1">
                <a:solidFill>
                  <a:schemeClr val="accent5">
                    <a:lumMod val="50000"/>
                  </a:schemeClr>
                </a:solidFill>
                <a:latin typeface="Times" charset="0"/>
                <a:cs typeface="Times New Roman" pitchFamily="18" charset="0"/>
              </a:rPr>
              <a:t>centipoise</a:t>
            </a:r>
            <a:r>
              <a:rPr lang="en-US" sz="1800" dirty="0">
                <a:solidFill>
                  <a:schemeClr val="accent5">
                    <a:lumMod val="50000"/>
                  </a:schemeClr>
                </a:solidFill>
                <a:latin typeface="Times" charset="0"/>
                <a:cs typeface="Times New Roman" pitchFamily="18" charset="0"/>
              </a:rPr>
              <a:t> and [</a:t>
            </a:r>
            <a:r>
              <a:rPr lang="en-US" sz="1800" dirty="0" err="1">
                <a:solidFill>
                  <a:schemeClr val="accent5">
                    <a:lumMod val="50000"/>
                  </a:schemeClr>
                </a:solidFill>
                <a:latin typeface="Symbol" pitchFamily="18" charset="2"/>
                <a:cs typeface="Times New Roman" pitchFamily="18" charset="0"/>
              </a:rPr>
              <a:t>r</a:t>
            </a:r>
            <a:r>
              <a:rPr lang="en-US" sz="1800" dirty="0" err="1">
                <a:solidFill>
                  <a:schemeClr val="accent5">
                    <a:lumMod val="50000"/>
                  </a:schemeClr>
                </a:solidFill>
                <a:latin typeface="Times" charset="0"/>
                <a:cs typeface="Times New Roman" pitchFamily="18" charset="0"/>
              </a:rPr>
              <a:t>g</a:t>
            </a:r>
            <a:r>
              <a:rPr lang="en-US" sz="1800" dirty="0">
                <a:solidFill>
                  <a:schemeClr val="accent5">
                    <a:lumMod val="50000"/>
                  </a:schemeClr>
                </a:solidFill>
                <a:latin typeface="Times" charset="0"/>
                <a:cs typeface="Times New Roman" pitchFamily="18" charset="0"/>
              </a:rPr>
              <a:t>(dh/</a:t>
            </a:r>
            <a:r>
              <a:rPr lang="en-US" sz="1800" dirty="0" err="1">
                <a:solidFill>
                  <a:schemeClr val="accent5">
                    <a:lumMod val="50000"/>
                  </a:schemeClr>
                </a:solidFill>
                <a:latin typeface="Times" charset="0"/>
                <a:cs typeface="Times New Roman" pitchFamily="18" charset="0"/>
              </a:rPr>
              <a:t>dx</a:t>
            </a:r>
            <a:r>
              <a:rPr lang="en-US" sz="1800" dirty="0">
                <a:solidFill>
                  <a:schemeClr val="accent5">
                    <a:lumMod val="50000"/>
                  </a:schemeClr>
                </a:solidFill>
                <a:latin typeface="Times" charset="0"/>
                <a:cs typeface="Times New Roman" pitchFamily="18" charset="0"/>
              </a:rPr>
              <a:t>)] = 1 </a:t>
            </a:r>
            <a:r>
              <a:rPr lang="en-US" sz="1800" dirty="0" err="1">
                <a:solidFill>
                  <a:schemeClr val="accent5">
                    <a:lumMod val="50000"/>
                  </a:schemeClr>
                </a:solidFill>
                <a:latin typeface="Times" charset="0"/>
                <a:cs typeface="Times New Roman" pitchFamily="18" charset="0"/>
              </a:rPr>
              <a:t>atm</a:t>
            </a:r>
            <a:r>
              <a:rPr lang="en-US" sz="1800" dirty="0">
                <a:solidFill>
                  <a:schemeClr val="accent5">
                    <a:lumMod val="50000"/>
                  </a:schemeClr>
                </a:solidFill>
                <a:latin typeface="Times" charset="0"/>
                <a:cs typeface="Times New Roman" pitchFamily="18" charset="0"/>
              </a:rPr>
              <a:t>/cm.</a:t>
            </a:r>
          </a:p>
          <a:p>
            <a:endParaRPr lang="en-US" sz="1800" dirty="0">
              <a:solidFill>
                <a:srgbClr val="FFFF00"/>
              </a:solidFill>
            </a:endParaRPr>
          </a:p>
          <a:p>
            <a:r>
              <a:rPr lang="en-US" sz="1800" dirty="0">
                <a:latin typeface="Times" charset="0"/>
                <a:cs typeface="Times New Roman" pitchFamily="18" charset="0"/>
              </a:rPr>
              <a:t>1 poise = 1 dyne-sec/cm</a:t>
            </a:r>
            <a:r>
              <a:rPr lang="en-US" sz="1800" baseline="30000" dirty="0">
                <a:latin typeface="Times" charset="0"/>
                <a:cs typeface="Times New Roman" pitchFamily="18" charset="0"/>
              </a:rPr>
              <a:t>2</a:t>
            </a:r>
            <a:r>
              <a:rPr lang="en-US" sz="1800" dirty="0">
                <a:latin typeface="Times" charset="0"/>
                <a:cs typeface="Times New Roman" pitchFamily="18" charset="0"/>
              </a:rPr>
              <a:t> = 1 g/cm-s</a:t>
            </a:r>
            <a:endParaRPr lang="en-US" sz="1800" dirty="0"/>
          </a:p>
          <a:p>
            <a:r>
              <a:rPr lang="en-US" sz="1800" dirty="0">
                <a:latin typeface="Times" charset="0"/>
                <a:cs typeface="Times New Roman" pitchFamily="18" charset="0"/>
              </a:rPr>
              <a:t>1 Darcy = 0.987X10</a:t>
            </a:r>
            <a:r>
              <a:rPr lang="en-US" sz="1800" baseline="30000" dirty="0">
                <a:latin typeface="Times" charset="0"/>
                <a:cs typeface="Times New Roman" pitchFamily="18" charset="0"/>
              </a:rPr>
              <a:t>-8</a:t>
            </a:r>
            <a:r>
              <a:rPr lang="en-US" sz="1800" dirty="0">
                <a:latin typeface="Times" charset="0"/>
                <a:cs typeface="Times New Roman" pitchFamily="18" charset="0"/>
              </a:rPr>
              <a:t> cm</a:t>
            </a:r>
            <a:r>
              <a:rPr lang="en-US" sz="1800" baseline="30000" dirty="0">
                <a:latin typeface="Times" charset="0"/>
                <a:cs typeface="Times New Roman" pitchFamily="18" charset="0"/>
              </a:rPr>
              <a:t>2</a:t>
            </a:r>
          </a:p>
        </p:txBody>
      </p:sp>
      <p:sp>
        <p:nvSpPr>
          <p:cNvPr id="49163" name="Rectangle 11"/>
          <p:cNvSpPr>
            <a:spLocks noChangeArrowheads="1"/>
          </p:cNvSpPr>
          <p:nvPr/>
        </p:nvSpPr>
        <p:spPr bwMode="auto">
          <a:xfrm>
            <a:off x="5029200" y="1812925"/>
            <a:ext cx="28956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>
            <a:spAutoFit/>
          </a:bodyPr>
          <a:lstStyle/>
          <a:p>
            <a:pPr eaLnBrk="1" hangingPunct="1"/>
            <a:r>
              <a:rPr lang="en-US" sz="1800" dirty="0">
                <a:latin typeface="Times" charset="0"/>
                <a:cs typeface="Times New Roman" pitchFamily="18" charset="0"/>
              </a:rPr>
              <a:t>For water at 20</a:t>
            </a:r>
            <a:r>
              <a:rPr lang="en-US" sz="1800" baseline="30000" dirty="0">
                <a:latin typeface="Times" charset="0"/>
                <a:cs typeface="Times New Roman" pitchFamily="18" charset="0"/>
              </a:rPr>
              <a:t>o</a:t>
            </a:r>
            <a:r>
              <a:rPr lang="en-US" sz="1800" dirty="0">
                <a:latin typeface="Times" charset="0"/>
                <a:cs typeface="Times New Roman" pitchFamily="18" charset="0"/>
              </a:rPr>
              <a:t> C:</a:t>
            </a:r>
          </a:p>
        </p:txBody>
      </p:sp>
      <p:sp>
        <p:nvSpPr>
          <p:cNvPr id="49165" name="Rectangle 13"/>
          <p:cNvSpPr>
            <a:spLocks noChangeArrowheads="1"/>
          </p:cNvSpPr>
          <p:nvPr/>
        </p:nvSpPr>
        <p:spPr bwMode="auto">
          <a:xfrm>
            <a:off x="0" y="318135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9167" name="Rectangle 15"/>
          <p:cNvSpPr>
            <a:spLocks noChangeArrowheads="1"/>
          </p:cNvSpPr>
          <p:nvPr/>
        </p:nvSpPr>
        <p:spPr bwMode="auto">
          <a:xfrm>
            <a:off x="5181600" y="3368675"/>
            <a:ext cx="3733800" cy="17399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>
            <a:spAutoFit/>
          </a:bodyPr>
          <a:lstStyle/>
          <a:p>
            <a:pPr eaLnBrk="1" hangingPunct="1"/>
            <a:r>
              <a:rPr lang="en-US" sz="1800" dirty="0">
                <a:latin typeface="Symbol" pitchFamily="18" charset="2"/>
                <a:cs typeface="Times New Roman" pitchFamily="18" charset="0"/>
              </a:rPr>
              <a:t>m</a:t>
            </a:r>
            <a:r>
              <a:rPr lang="en-US" sz="1800" baseline="-30000" dirty="0">
                <a:latin typeface="Times" charset="0"/>
                <a:cs typeface="Times New Roman" pitchFamily="18" charset="0"/>
              </a:rPr>
              <a:t>w</a:t>
            </a:r>
            <a:r>
              <a:rPr lang="en-US" sz="1800" dirty="0">
                <a:latin typeface="Times" charset="0"/>
                <a:cs typeface="Times New Roman" pitchFamily="18" charset="0"/>
              </a:rPr>
              <a:t> = 0.0100 poise</a:t>
            </a:r>
            <a:endParaRPr lang="en-US" sz="1800" dirty="0"/>
          </a:p>
          <a:p>
            <a:r>
              <a:rPr lang="en-US" sz="1800" dirty="0" err="1">
                <a:latin typeface="Symbol" pitchFamily="18" charset="2"/>
                <a:cs typeface="Times New Roman" pitchFamily="18" charset="0"/>
              </a:rPr>
              <a:t>g</a:t>
            </a:r>
            <a:r>
              <a:rPr lang="en-US" sz="1800" baseline="-30000" dirty="0" err="1">
                <a:latin typeface="Times" charset="0"/>
                <a:cs typeface="Times New Roman" pitchFamily="18" charset="0"/>
              </a:rPr>
              <a:t>w</a:t>
            </a:r>
            <a:r>
              <a:rPr lang="en-US" sz="1800" dirty="0">
                <a:latin typeface="Times" charset="0"/>
                <a:cs typeface="Times New Roman" pitchFamily="18" charset="0"/>
              </a:rPr>
              <a:t> = </a:t>
            </a:r>
            <a:r>
              <a:rPr lang="en-US" sz="1800" dirty="0" err="1">
                <a:latin typeface="Symbol" pitchFamily="18" charset="2"/>
                <a:cs typeface="Times New Roman" pitchFamily="18" charset="0"/>
              </a:rPr>
              <a:t>r</a:t>
            </a:r>
            <a:r>
              <a:rPr lang="en-US" sz="1800" baseline="-30000" dirty="0" err="1">
                <a:latin typeface="Times" charset="0"/>
                <a:cs typeface="Times New Roman" pitchFamily="18" charset="0"/>
              </a:rPr>
              <a:t>w</a:t>
            </a:r>
            <a:r>
              <a:rPr lang="en-US" sz="1800" dirty="0" err="1">
                <a:latin typeface="Times" charset="0"/>
                <a:cs typeface="Times New Roman" pitchFamily="18" charset="0"/>
              </a:rPr>
              <a:t>g</a:t>
            </a:r>
            <a:endParaRPr lang="en-US" sz="1800" dirty="0"/>
          </a:p>
          <a:p>
            <a:r>
              <a:rPr lang="en-US" sz="1800" dirty="0" err="1">
                <a:latin typeface="Symbol" pitchFamily="18" charset="2"/>
                <a:cs typeface="Times New Roman" pitchFamily="18" charset="0"/>
              </a:rPr>
              <a:t>r</a:t>
            </a:r>
            <a:r>
              <a:rPr lang="en-US" sz="1800" baseline="-30000" dirty="0" err="1">
                <a:latin typeface="Times" charset="0"/>
                <a:cs typeface="Times New Roman" pitchFamily="18" charset="0"/>
              </a:rPr>
              <a:t>w</a:t>
            </a:r>
            <a:r>
              <a:rPr lang="en-US" sz="1800" dirty="0">
                <a:latin typeface="Times" charset="0"/>
                <a:cs typeface="Times New Roman" pitchFamily="18" charset="0"/>
              </a:rPr>
              <a:t> = 1 g/cm</a:t>
            </a:r>
            <a:r>
              <a:rPr lang="en-US" sz="1800" baseline="30000" dirty="0">
                <a:latin typeface="Times" charset="0"/>
                <a:cs typeface="Times New Roman" pitchFamily="18" charset="0"/>
              </a:rPr>
              <a:t>3</a:t>
            </a:r>
            <a:endParaRPr lang="en-US" sz="1800" dirty="0"/>
          </a:p>
          <a:p>
            <a:r>
              <a:rPr lang="en-US" sz="1800" dirty="0">
                <a:latin typeface="Times" charset="0"/>
                <a:cs typeface="Times New Roman" pitchFamily="18" charset="0"/>
              </a:rPr>
              <a:t>g = 980.7 cm/sec</a:t>
            </a:r>
            <a:r>
              <a:rPr lang="en-US" sz="1800" baseline="30000" dirty="0">
                <a:latin typeface="Times" charset="0"/>
                <a:cs typeface="Times New Roman" pitchFamily="18" charset="0"/>
              </a:rPr>
              <a:t>2</a:t>
            </a:r>
            <a:endParaRPr lang="en-US" sz="1800" dirty="0"/>
          </a:p>
          <a:p>
            <a:endParaRPr lang="en-US" sz="1800" dirty="0">
              <a:latin typeface="Times" charset="0"/>
              <a:cs typeface="Times New Roman" pitchFamily="18" charset="0"/>
            </a:endParaRPr>
          </a:p>
          <a:p>
            <a:r>
              <a:rPr lang="en-US" sz="1800" dirty="0">
                <a:latin typeface="Times" charset="0"/>
                <a:cs typeface="Times New Roman" pitchFamily="18" charset="0"/>
              </a:rPr>
              <a:t>for k = 1 cm/s: K = 1.02X10</a:t>
            </a:r>
            <a:r>
              <a:rPr lang="en-US" sz="1800" baseline="30000" dirty="0">
                <a:latin typeface="Times" charset="0"/>
                <a:cs typeface="Times New Roman" pitchFamily="18" charset="0"/>
              </a:rPr>
              <a:t>-5</a:t>
            </a:r>
            <a:r>
              <a:rPr lang="en-US" sz="1800" dirty="0">
                <a:latin typeface="Times" charset="0"/>
                <a:cs typeface="Times New Roman" pitchFamily="18" charset="0"/>
              </a:rPr>
              <a:t> cm</a:t>
            </a:r>
            <a:r>
              <a:rPr lang="en-US" sz="1800" baseline="30000" dirty="0">
                <a:latin typeface="Times" charset="0"/>
                <a:cs typeface="Times New Roman" pitchFamily="18" charset="0"/>
              </a:rPr>
              <a:t>2</a:t>
            </a:r>
          </a:p>
        </p:txBody>
      </p:sp>
      <p:sp>
        <p:nvSpPr>
          <p:cNvPr id="49169" name="Rectangle 17"/>
          <p:cNvSpPr>
            <a:spLocks noChangeArrowheads="1"/>
          </p:cNvSpPr>
          <p:nvPr/>
        </p:nvSpPr>
        <p:spPr bwMode="auto">
          <a:xfrm>
            <a:off x="5334000" y="5410200"/>
            <a:ext cx="2895600" cy="584775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eaLnBrk="1" hangingPunct="1"/>
            <a:r>
              <a:rPr lang="en-US" sz="1600" dirty="0">
                <a:latin typeface="Times" charset="0"/>
                <a:cs typeface="Times New Roman" pitchFamily="18" charset="0"/>
              </a:rPr>
              <a:t>We will use k (hydraulic conductivity) in this class.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079736" y="2250258"/>
                <a:ext cx="2544286" cy="9142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i="0" smtClean="0">
                          <a:latin typeface="Cambria Math" panose="02040503050406030204" pitchFamily="18" charset="0"/>
                        </a:rPr>
                        <m:t>q</m:t>
                      </m:r>
                      <m:r>
                        <a:rPr lang="en-US" sz="2400" i="0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K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μ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ρg</m:t>
                          </m:r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dh</m:t>
                              </m:r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dx</m:t>
                              </m:r>
                            </m:den>
                          </m:f>
                        </m:e>
                      </m:d>
                      <m:r>
                        <m:rPr>
                          <m:sty m:val="p"/>
                        </m:rPr>
                        <a:rPr lang="en-US" sz="2400" i="0">
                          <a:latin typeface="Cambria Math" panose="02040503050406030204" pitchFamily="18" charset="0"/>
                        </a:rPr>
                        <m:t>A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736" y="2250258"/>
                <a:ext cx="2544286" cy="91422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5334000" y="2378569"/>
                <a:ext cx="1229824" cy="7284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i="0">
                          <a:latin typeface="Cambria Math" panose="02040503050406030204" pitchFamily="18" charset="0"/>
                        </a:rPr>
                        <m:t>K</m:t>
                      </m:r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k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μ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w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w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2378569"/>
                <a:ext cx="1229824" cy="72846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7" grpId="0"/>
      <p:bldP spid="49163" grpId="0"/>
      <p:bldP spid="49167" grpId="0"/>
      <p:bldP spid="49169" grpId="0" animBg="1"/>
      <p:bldP spid="2" grpId="0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Typical Values of K</a:t>
            </a:r>
          </a:p>
        </p:txBody>
      </p:sp>
      <p:sp>
        <p:nvSpPr>
          <p:cNvPr id="3" name="Rectangle 2"/>
          <p:cNvSpPr/>
          <p:nvPr/>
        </p:nvSpPr>
        <p:spPr>
          <a:xfrm>
            <a:off x="838200" y="5791200"/>
            <a:ext cx="7315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dirty="0">
                <a:latin typeface="Times" charset="0"/>
                <a:cs typeface="Times New Roman" pitchFamily="18" charset="0"/>
                <a:hlinkClick r:id="rId2"/>
              </a:rPr>
              <a:t>http://en.wikipedia.org/wiki/Hydraulic_conductivity</a:t>
            </a:r>
            <a:endParaRPr lang="en-US" dirty="0">
              <a:latin typeface="Times" charset="0"/>
              <a:cs typeface="Times New Roman" pitchFamily="18" charset="0"/>
            </a:endParaRPr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1981200"/>
            <a:ext cx="7656059" cy="3543300"/>
          </a:xfrm>
          <a:prstGeom prst="rect">
            <a:avLst/>
          </a:prstGeom>
          <a:noFill/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25106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</a:rPr>
              <a:t>Darcy’s Experiments</a:t>
            </a:r>
          </a:p>
        </p:txBody>
      </p:sp>
      <p:sp>
        <p:nvSpPr>
          <p:cNvPr id="72" name="Rectangle 71"/>
          <p:cNvSpPr/>
          <p:nvPr/>
        </p:nvSpPr>
        <p:spPr>
          <a:xfrm>
            <a:off x="311944" y="1636693"/>
            <a:ext cx="8229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dirty="0">
                <a:latin typeface="+mj-lt"/>
              </a:rPr>
              <a:t>Henry Darcy did some lab tests on flow through sand in order to design filters</a:t>
            </a:r>
          </a:p>
        </p:txBody>
      </p:sp>
      <p:graphicFrame>
        <p:nvGraphicFramePr>
          <p:cNvPr id="10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2210440"/>
              </p:ext>
            </p:extLst>
          </p:nvPr>
        </p:nvGraphicFramePr>
        <p:xfrm>
          <a:off x="1690688" y="2743200"/>
          <a:ext cx="5472112" cy="327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Visio" r:id="rId3" imgW="3729921" imgH="2233774" progId="Visio.Drawing.11">
                  <p:embed/>
                </p:oleObj>
              </mc:Choice>
              <mc:Fallback>
                <p:oleObj name="Visio" r:id="rId3" imgW="3729921" imgH="2233774" progId="Visio.Drawing.11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0688" y="2743200"/>
                        <a:ext cx="5472112" cy="327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B6D1549F-E62D-3C07-A798-775D3E0A0743}"/>
              </a:ext>
            </a:extLst>
          </p:cNvPr>
          <p:cNvSpPr txBox="1"/>
          <p:nvPr/>
        </p:nvSpPr>
        <p:spPr>
          <a:xfrm>
            <a:off x="762000" y="6324600"/>
            <a:ext cx="7162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*Published in “The Public Fountains of the City of Dijon” - 1856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7724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</a:rPr>
              <a:t>Darcy’s Law</a:t>
            </a:r>
          </a:p>
        </p:txBody>
      </p:sp>
      <p:sp>
        <p:nvSpPr>
          <p:cNvPr id="2052" name="Text Box 5"/>
          <p:cNvSpPr txBox="1">
            <a:spLocks noChangeArrowheads="1"/>
          </p:cNvSpPr>
          <p:nvPr/>
        </p:nvSpPr>
        <p:spPr bwMode="auto">
          <a:xfrm>
            <a:off x="838200" y="1752600"/>
            <a:ext cx="7391400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+mj-lt"/>
              </a:rPr>
              <a:t>Darcy experimented with different soils and with different values of L, h</a:t>
            </a:r>
            <a:r>
              <a:rPr lang="en-US" baseline="-25000" dirty="0">
                <a:latin typeface="+mj-lt"/>
              </a:rPr>
              <a:t>1</a:t>
            </a:r>
            <a:r>
              <a:rPr lang="en-US" dirty="0">
                <a:latin typeface="+mj-lt"/>
              </a:rPr>
              <a:t>, and h</a:t>
            </a:r>
            <a:r>
              <a:rPr lang="en-US" baseline="-25000" dirty="0">
                <a:latin typeface="+mj-lt"/>
              </a:rPr>
              <a:t>2</a:t>
            </a:r>
            <a:r>
              <a:rPr lang="en-US" dirty="0">
                <a:latin typeface="+mj-lt"/>
              </a:rPr>
              <a:t>.  The results showed that: </a:t>
            </a:r>
          </a:p>
        </p:txBody>
      </p:sp>
      <p:sp>
        <p:nvSpPr>
          <p:cNvPr id="2053" name="Rectangle 7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54" name="Text Box 8"/>
          <p:cNvSpPr txBox="1">
            <a:spLocks noChangeArrowheads="1"/>
          </p:cNvSpPr>
          <p:nvPr/>
        </p:nvSpPr>
        <p:spPr bwMode="auto">
          <a:xfrm>
            <a:off x="876300" y="3581400"/>
            <a:ext cx="10287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Arial" pitchFamily="34" charset="0"/>
                <a:cs typeface="Arial" pitchFamily="34" charset="0"/>
              </a:rPr>
              <a:t>where:</a:t>
            </a:r>
          </a:p>
        </p:txBody>
      </p:sp>
      <p:sp>
        <p:nvSpPr>
          <p:cNvPr id="2056" name="Rectangle 40"/>
          <p:cNvSpPr>
            <a:spLocks noChangeArrowheads="1"/>
          </p:cNvSpPr>
          <p:nvPr/>
        </p:nvSpPr>
        <p:spPr bwMode="auto">
          <a:xfrm>
            <a:off x="1524000" y="4219575"/>
            <a:ext cx="5943600" cy="1920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dirty="0">
                <a:latin typeface="Arial" pitchFamily="34" charset="0"/>
                <a:cs typeface="Times New Roman" pitchFamily="18" charset="0"/>
              </a:rPr>
              <a:t>q = </a:t>
            </a:r>
            <a:r>
              <a:rPr lang="en-US" dirty="0" err="1">
                <a:latin typeface="Symbol" pitchFamily="18" charset="2"/>
                <a:cs typeface="Times New Roman" pitchFamily="18" charset="0"/>
              </a:rPr>
              <a:t>D</a:t>
            </a:r>
            <a:r>
              <a:rPr lang="en-US" dirty="0" err="1">
                <a:latin typeface="Arial" pitchFamily="34" charset="0"/>
                <a:cs typeface="Times New Roman" pitchFamily="18" charset="0"/>
              </a:rPr>
              <a:t>Vol</a:t>
            </a:r>
            <a:r>
              <a:rPr lang="en-US" dirty="0">
                <a:latin typeface="Arial" pitchFamily="34" charset="0"/>
                <a:cs typeface="Times New Roman" pitchFamily="18" charset="0"/>
              </a:rPr>
              <a:t>/</a:t>
            </a:r>
            <a:r>
              <a:rPr lang="en-US" dirty="0" err="1">
                <a:latin typeface="Symbol" pitchFamily="18" charset="2"/>
                <a:cs typeface="Times New Roman" pitchFamily="18" charset="0"/>
              </a:rPr>
              <a:t>D</a:t>
            </a:r>
            <a:r>
              <a:rPr lang="en-US" dirty="0" err="1">
                <a:latin typeface="Arial" pitchFamily="34" charset="0"/>
                <a:cs typeface="Times New Roman" pitchFamily="18" charset="0"/>
              </a:rPr>
              <a:t>t</a:t>
            </a:r>
            <a:r>
              <a:rPr lang="en-US" dirty="0">
                <a:latin typeface="Arial" pitchFamily="34" charset="0"/>
                <a:cs typeface="Times New Roman" pitchFamily="18" charset="0"/>
              </a:rPr>
              <a:t> = flow rate [L</a:t>
            </a:r>
            <a:r>
              <a:rPr lang="en-US" baseline="30000" dirty="0">
                <a:latin typeface="Arial" pitchFamily="34" charset="0"/>
                <a:cs typeface="Times New Roman" pitchFamily="18" charset="0"/>
              </a:rPr>
              <a:t>3</a:t>
            </a:r>
            <a:r>
              <a:rPr lang="en-US" dirty="0">
                <a:latin typeface="Arial" pitchFamily="34" charset="0"/>
                <a:cs typeface="Times New Roman" pitchFamily="18" charset="0"/>
              </a:rPr>
              <a:t>/T]</a:t>
            </a:r>
          </a:p>
          <a:p>
            <a:pPr eaLnBrk="1" hangingPunct="1"/>
            <a:r>
              <a:rPr lang="en-US" dirty="0">
                <a:latin typeface="Arial" pitchFamily="34" charset="0"/>
                <a:cs typeface="Times New Roman" pitchFamily="18" charset="0"/>
              </a:rPr>
              <a:t>k = coefficient of permeability </a:t>
            </a:r>
            <a:endParaRPr lang="en-US" dirty="0">
              <a:latin typeface="Arial" pitchFamily="34" charset="0"/>
            </a:endParaRPr>
          </a:p>
          <a:p>
            <a:r>
              <a:rPr lang="en-US" dirty="0">
                <a:latin typeface="Arial" pitchFamily="34" charset="0"/>
                <a:cs typeface="Times New Roman" pitchFamily="18" charset="0"/>
              </a:rPr>
              <a:t>        or hydraulic conductivity [L/T]</a:t>
            </a:r>
            <a:endParaRPr lang="en-US" dirty="0">
              <a:latin typeface="Arial" pitchFamily="34" charset="0"/>
            </a:endParaRPr>
          </a:p>
          <a:p>
            <a:r>
              <a:rPr lang="en-US" dirty="0">
                <a:latin typeface="Arial" pitchFamily="34" charset="0"/>
                <a:cs typeface="Times New Roman" pitchFamily="18" charset="0"/>
              </a:rPr>
              <a:t>A = gross cross-sectional area of flow [L</a:t>
            </a:r>
            <a:r>
              <a:rPr lang="en-US" baseline="30000" dirty="0">
                <a:latin typeface="Arial" pitchFamily="34" charset="0"/>
                <a:cs typeface="Times New Roman" pitchFamily="18" charset="0"/>
              </a:rPr>
              <a:t>2</a:t>
            </a:r>
            <a:r>
              <a:rPr lang="en-US" dirty="0">
                <a:latin typeface="Arial" pitchFamily="34" charset="0"/>
                <a:cs typeface="Times New Roman" pitchFamily="18" charset="0"/>
              </a:rPr>
              <a:t>]</a:t>
            </a:r>
            <a:endParaRPr lang="en-US" dirty="0">
              <a:latin typeface="Arial" pitchFamily="34" charset="0"/>
            </a:endParaRPr>
          </a:p>
          <a:p>
            <a:r>
              <a:rPr lang="en-US" dirty="0">
                <a:latin typeface="Arial" pitchFamily="34" charset="0"/>
                <a:cs typeface="Times New Roman" pitchFamily="18" charset="0"/>
              </a:rPr>
              <a:t>h = total head [L]</a:t>
            </a:r>
            <a:endParaRPr lang="en-US" dirty="0">
              <a:latin typeface="Arial" pitchFamily="34" charset="0"/>
            </a:endParaRPr>
          </a:p>
          <a:p>
            <a:r>
              <a:rPr lang="en-US" dirty="0">
                <a:latin typeface="Arial" pitchFamily="34" charset="0"/>
                <a:cs typeface="Times New Roman" pitchFamily="18" charset="0"/>
              </a:rPr>
              <a:t>L = length of flow path [L]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910750" y="2669443"/>
                <a:ext cx="2813649" cy="9077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i="0">
                          <a:latin typeface="Cambria Math" panose="02040503050406030204" pitchFamily="18" charset="0"/>
                        </a:rPr>
                        <m:t>q</m:t>
                      </m:r>
                      <m:r>
                        <a:rPr lang="en-US" sz="2800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800" i="0">
                          <a:latin typeface="Cambria Math" panose="02040503050406030204" pitchFamily="18" charset="0"/>
                        </a:rPr>
                        <m:t>kA</m:t>
                      </m:r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i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b>
                              <m:r>
                                <a:rPr lang="en-US" sz="28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i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i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b>
                              <m:r>
                                <a:rPr lang="en-US" sz="2800" i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 panose="02040503050406030204" pitchFamily="18" charset="0"/>
                            </a:rPr>
                            <m:t>L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0750" y="2669443"/>
                <a:ext cx="2813649" cy="90774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25106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Alternate Formulation</a:t>
            </a:r>
          </a:p>
        </p:txBody>
      </p:sp>
      <p:sp>
        <p:nvSpPr>
          <p:cNvPr id="3078" name="Text Box 4"/>
          <p:cNvSpPr txBox="1">
            <a:spLocks noChangeArrowheads="1"/>
          </p:cNvSpPr>
          <p:nvPr/>
        </p:nvSpPr>
        <p:spPr bwMode="auto">
          <a:xfrm>
            <a:off x="914400" y="1600200"/>
            <a:ext cx="7162800" cy="10156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itchFamily="18" charset="0"/>
              </a:rPr>
              <a:t>Darcy's law is often written as:</a:t>
            </a:r>
          </a:p>
          <a:p>
            <a:pPr>
              <a:spcBef>
                <a:spcPct val="50000"/>
              </a:spcBef>
            </a:pPr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itchFamily="18" charset="0"/>
              </a:rPr>
              <a:t>	</a:t>
            </a:r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q = </a:t>
            </a:r>
            <a:r>
              <a:rPr lang="en-US" sz="2400" dirty="0" err="1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kiA</a:t>
            </a:r>
            <a:endParaRPr lang="en-US" sz="2400" dirty="0">
              <a:latin typeface="Cambria Math" panose="02040503050406030204" pitchFamily="18" charset="0"/>
              <a:ea typeface="Cambria Math" panose="02040503050406030204" pitchFamily="18" charset="0"/>
              <a:cs typeface="Arial" pitchFamily="34" charset="0"/>
            </a:endParaRPr>
          </a:p>
        </p:txBody>
      </p:sp>
      <p:sp>
        <p:nvSpPr>
          <p:cNvPr id="3079" name="Rectangle 6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81" name="Rectangle 10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82" name="Text Box 11"/>
          <p:cNvSpPr txBox="1">
            <a:spLocks noChangeArrowheads="1"/>
          </p:cNvSpPr>
          <p:nvPr/>
        </p:nvSpPr>
        <p:spPr bwMode="auto">
          <a:xfrm>
            <a:off x="3429000" y="4981545"/>
            <a:ext cx="4648200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Arial" pitchFamily="34" charset="0"/>
                <a:cs typeface="Arial" pitchFamily="34" charset="0"/>
              </a:rPr>
              <a:t>where </a:t>
            </a:r>
            <a:r>
              <a:rPr lang="en-US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dirty="0">
                <a:latin typeface="Arial" pitchFamily="34" charset="0"/>
                <a:cs typeface="Arial" pitchFamily="34" charset="0"/>
              </a:rPr>
              <a:t> is the flow path length</a:t>
            </a:r>
            <a:endParaRPr lang="en-US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783635" y="3856893"/>
                <a:ext cx="2104166" cy="6748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i="0">
                          <a:latin typeface="Cambria Math" panose="02040503050406030204" pitchFamily="18" charset="0"/>
                        </a:rPr>
                        <m:t>i</m:t>
                      </m:r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b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b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L</m:t>
                          </m:r>
                        </m:den>
                      </m:f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Δh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L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3635" y="3856893"/>
                <a:ext cx="2104166" cy="67480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1783635" y="4752128"/>
                <a:ext cx="1173013" cy="6768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i="0">
                          <a:latin typeface="Cambria Math" panose="02040503050406030204" pitchFamily="18" charset="0"/>
                        </a:rPr>
                        <m:t>i</m:t>
                      </m:r>
                      <m:r>
                        <a:rPr lang="en-US" i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dh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ds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3635" y="4752128"/>
                <a:ext cx="1173013" cy="67685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1783635" y="5715000"/>
                <a:ext cx="1581267" cy="6768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i="0">
                          <a:latin typeface="Cambria Math" panose="02040503050406030204" pitchFamily="18" charset="0"/>
                        </a:rPr>
                        <m:t>q</m:t>
                      </m:r>
                      <m:r>
                        <a:rPr lang="en-US" i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m:rPr>
                          <m:sty m:val="p"/>
                        </m:rPr>
                        <a:rPr lang="en-US" i="0">
                          <a:latin typeface="Cambria Math" panose="02040503050406030204" pitchFamily="18" charset="0"/>
                        </a:rPr>
                        <m:t>k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dh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ds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i="0">
                          <a:latin typeface="Cambria Math" panose="02040503050406030204" pitchFamily="18" charset="0"/>
                        </a:rPr>
                        <m:t>A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3635" y="5715000"/>
                <a:ext cx="1581267" cy="67685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D379CFE6-1378-4FCF-B399-82DE55AB7091}"/>
              </a:ext>
            </a:extLst>
          </p:cNvPr>
          <p:cNvSpPr txBox="1"/>
          <p:nvPr/>
        </p:nvSpPr>
        <p:spPr>
          <a:xfrm>
            <a:off x="1828800" y="3276600"/>
            <a:ext cx="3397965" cy="4001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i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= hydraulic gradient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458644A-F36F-4E52-BA7A-F68028F2678C}"/>
              </a:ext>
            </a:extLst>
          </p:cNvPr>
          <p:cNvSpPr txBox="1"/>
          <p:nvPr/>
        </p:nvSpPr>
        <p:spPr>
          <a:xfrm>
            <a:off x="990600" y="2812601"/>
            <a:ext cx="461141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itchFamily="18" charset="0"/>
              </a:rPr>
              <a:t>where: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2" grpId="0"/>
      <p:bldP spid="2" grpId="0"/>
      <p:bldP spid="3" grpId="0"/>
      <p:bldP spid="4" grpId="0"/>
      <p:bldP spid="5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25106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>
                <a:solidFill>
                  <a:schemeClr val="accent1">
                    <a:satMod val="150000"/>
                  </a:schemeClr>
                </a:solidFill>
              </a:rPr>
              <a:t>Darcian</a:t>
            </a:r>
            <a:r>
              <a:rPr lang="en-US" dirty="0">
                <a:solidFill>
                  <a:schemeClr val="accent1">
                    <a:satMod val="150000"/>
                  </a:schemeClr>
                </a:solidFill>
              </a:rPr>
              <a:t> vs. Seepage Velocity</a:t>
            </a:r>
          </a:p>
        </p:txBody>
      </p:sp>
      <p:sp>
        <p:nvSpPr>
          <p:cNvPr id="6148" name="Rectangle 5"/>
          <p:cNvSpPr>
            <a:spLocks noChangeArrowheads="1"/>
          </p:cNvSpPr>
          <p:nvPr/>
        </p:nvSpPr>
        <p:spPr bwMode="auto">
          <a:xfrm>
            <a:off x="609600" y="1752600"/>
            <a:ext cx="447992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2400" dirty="0">
                <a:latin typeface="Arial" pitchFamily="34" charset="0"/>
                <a:cs typeface="Arial" pitchFamily="34" charset="0"/>
              </a:rPr>
              <a:t>Darcy's law can be rewritten as:</a:t>
            </a:r>
          </a:p>
        </p:txBody>
      </p:sp>
      <p:sp>
        <p:nvSpPr>
          <p:cNvPr id="6149" name="Rectangle 7"/>
          <p:cNvSpPr>
            <a:spLocks noChangeArrowheads="1"/>
          </p:cNvSpPr>
          <p:nvPr/>
        </p:nvSpPr>
        <p:spPr bwMode="auto">
          <a:xfrm>
            <a:off x="1219200" y="2645196"/>
            <a:ext cx="1156086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q = </a:t>
            </a:r>
            <a:r>
              <a:rPr lang="en-US" sz="2400" dirty="0" err="1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kiA</a:t>
            </a:r>
            <a:endParaRPr lang="en-US" sz="2400" dirty="0">
              <a:latin typeface="Cambria Math" panose="02040503050406030204" pitchFamily="18" charset="0"/>
              <a:ea typeface="Cambria Math" panose="02040503050406030204" pitchFamily="18" charset="0"/>
              <a:cs typeface="Arial" pitchFamily="34" charset="0"/>
            </a:endParaRPr>
          </a:p>
        </p:txBody>
      </p:sp>
      <p:sp>
        <p:nvSpPr>
          <p:cNvPr id="6150" name="Rectangle 9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151" name="Rectangle 11"/>
          <p:cNvSpPr>
            <a:spLocks noChangeArrowheads="1"/>
          </p:cNvSpPr>
          <p:nvPr/>
        </p:nvSpPr>
        <p:spPr bwMode="auto">
          <a:xfrm>
            <a:off x="5410200" y="2642964"/>
            <a:ext cx="1126014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2400" dirty="0" err="1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v</a:t>
            </a:r>
            <a:r>
              <a:rPr lang="en-US" sz="2400" baseline="-30000" dirty="0" err="1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d</a:t>
            </a:r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= </a:t>
            </a:r>
            <a:r>
              <a:rPr lang="en-US" sz="2400" dirty="0" err="1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ki</a:t>
            </a:r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</a:t>
            </a:r>
          </a:p>
        </p:txBody>
      </p:sp>
      <p:sp>
        <p:nvSpPr>
          <p:cNvPr id="6152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838200" y="3615361"/>
            <a:ext cx="6246812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2400" dirty="0" err="1">
                <a:latin typeface="Arial" pitchFamily="34" charset="0"/>
                <a:cs typeface="Arial" pitchFamily="34" charset="0"/>
              </a:rPr>
              <a:t>v</a:t>
            </a:r>
            <a:r>
              <a:rPr lang="en-US" sz="2400" baseline="-30000" dirty="0" err="1">
                <a:latin typeface="Arial" pitchFamily="34" charset="0"/>
                <a:cs typeface="Arial" pitchFamily="34" charset="0"/>
              </a:rPr>
              <a:t>d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= "discharge velocity" or "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Darcian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velocity"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028949EF-CE7C-BB06-B5EA-76DE6F0CFEE4}"/>
              </a:ext>
            </a:extLst>
          </p:cNvPr>
          <p:cNvGrpSpPr/>
          <p:nvPr/>
        </p:nvGrpSpPr>
        <p:grpSpPr>
          <a:xfrm>
            <a:off x="1613286" y="4411322"/>
            <a:ext cx="3810000" cy="609600"/>
            <a:chOff x="1613286" y="4411322"/>
            <a:chExt cx="3810000" cy="609600"/>
          </a:xfrm>
        </p:grpSpPr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2375286" y="4411322"/>
              <a:ext cx="2286000" cy="6096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Line 10"/>
            <p:cNvSpPr>
              <a:spLocks noChangeShapeType="1"/>
            </p:cNvSpPr>
            <p:nvPr/>
          </p:nvSpPr>
          <p:spPr bwMode="auto">
            <a:xfrm>
              <a:off x="1613286" y="4411322"/>
              <a:ext cx="3810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2" name="Line 11"/>
            <p:cNvSpPr>
              <a:spLocks noChangeShapeType="1"/>
            </p:cNvSpPr>
            <p:nvPr/>
          </p:nvSpPr>
          <p:spPr bwMode="auto">
            <a:xfrm>
              <a:off x="1613286" y="5020922"/>
              <a:ext cx="3810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8E53FE3C-956A-1DD1-AE28-66EF1CB4E3F1}"/>
              </a:ext>
            </a:extLst>
          </p:cNvPr>
          <p:cNvGrpSpPr/>
          <p:nvPr/>
        </p:nvGrpSpPr>
        <p:grpSpPr>
          <a:xfrm>
            <a:off x="3137286" y="4563722"/>
            <a:ext cx="1524000" cy="457200"/>
            <a:chOff x="3137286" y="4563722"/>
            <a:chExt cx="1524000" cy="457200"/>
          </a:xfrm>
        </p:grpSpPr>
        <p:sp>
          <p:nvSpPr>
            <p:cNvPr id="15" name="AutoShape 14"/>
            <p:cNvSpPr>
              <a:spLocks noChangeArrowheads="1"/>
            </p:cNvSpPr>
            <p:nvPr/>
          </p:nvSpPr>
          <p:spPr bwMode="auto">
            <a:xfrm>
              <a:off x="3137286" y="4563722"/>
              <a:ext cx="685800" cy="304800"/>
            </a:xfrm>
            <a:prstGeom prst="rightArrow">
              <a:avLst>
                <a:gd name="adj1" fmla="val 50000"/>
                <a:gd name="adj2" fmla="val 56250"/>
              </a:avLst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3899286" y="4563722"/>
              <a:ext cx="762000" cy="45720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latin typeface="Arial" pitchFamily="34" charset="0"/>
                </a:rPr>
                <a:t>V</a:t>
              </a:r>
              <a:r>
                <a:rPr lang="en-US" sz="2400" baseline="-25000">
                  <a:latin typeface="Arial" pitchFamily="34" charset="0"/>
                </a:rPr>
                <a:t>s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E584922F-A616-562E-62A9-52C89CABBC0C}"/>
              </a:ext>
            </a:extLst>
          </p:cNvPr>
          <p:cNvGrpSpPr/>
          <p:nvPr/>
        </p:nvGrpSpPr>
        <p:grpSpPr>
          <a:xfrm>
            <a:off x="1384686" y="4563722"/>
            <a:ext cx="5029200" cy="533400"/>
            <a:chOff x="1384686" y="4563722"/>
            <a:chExt cx="5029200" cy="533400"/>
          </a:xfrm>
        </p:grpSpPr>
        <p:sp>
          <p:nvSpPr>
            <p:cNvPr id="13" name="AutoShape 12"/>
            <p:cNvSpPr>
              <a:spLocks noChangeArrowheads="1"/>
            </p:cNvSpPr>
            <p:nvPr/>
          </p:nvSpPr>
          <p:spPr bwMode="auto">
            <a:xfrm>
              <a:off x="1384686" y="4563722"/>
              <a:ext cx="685800" cy="304800"/>
            </a:xfrm>
            <a:prstGeom prst="rightArrow">
              <a:avLst>
                <a:gd name="adj1" fmla="val 50000"/>
                <a:gd name="adj2" fmla="val 56250"/>
              </a:avLst>
            </a:prstGeom>
            <a:solidFill>
              <a:srgbClr val="00FF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AutoShape 13"/>
            <p:cNvSpPr>
              <a:spLocks noChangeArrowheads="1"/>
            </p:cNvSpPr>
            <p:nvPr/>
          </p:nvSpPr>
          <p:spPr bwMode="auto">
            <a:xfrm>
              <a:off x="4889886" y="4563722"/>
              <a:ext cx="685800" cy="304800"/>
            </a:xfrm>
            <a:prstGeom prst="rightArrow">
              <a:avLst>
                <a:gd name="adj1" fmla="val 50000"/>
                <a:gd name="adj2" fmla="val 56250"/>
              </a:avLst>
            </a:prstGeom>
            <a:solidFill>
              <a:srgbClr val="00FF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Text Box 16"/>
            <p:cNvSpPr txBox="1">
              <a:spLocks noChangeArrowheads="1"/>
            </p:cNvSpPr>
            <p:nvPr/>
          </p:nvSpPr>
          <p:spPr bwMode="auto">
            <a:xfrm>
              <a:off x="5651886" y="4639922"/>
              <a:ext cx="762000" cy="45720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dirty="0" err="1">
                  <a:latin typeface="Arial" pitchFamily="34" charset="0"/>
                </a:rPr>
                <a:t>V</a:t>
              </a:r>
              <a:r>
                <a:rPr lang="en-US" sz="2400" baseline="-25000" dirty="0" err="1">
                  <a:latin typeface="Arial" pitchFamily="34" charset="0"/>
                </a:rPr>
                <a:t>d</a:t>
              </a:r>
              <a:endParaRPr lang="en-US" sz="2400" baseline="-25000" dirty="0">
                <a:latin typeface="Arial" pitchFamily="34" charset="0"/>
              </a:endParaRPr>
            </a:p>
          </p:txBody>
        </p:sp>
      </p:grp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838200" y="5331768"/>
            <a:ext cx="3389069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2400" dirty="0" err="1">
                <a:latin typeface="Arial" pitchFamily="34" charset="0"/>
                <a:cs typeface="Arial" pitchFamily="34" charset="0"/>
              </a:rPr>
              <a:t>v</a:t>
            </a:r>
            <a:r>
              <a:rPr lang="en-US" sz="2400" baseline="-30000" dirty="0" err="1">
                <a:latin typeface="Arial" pitchFamily="34" charset="0"/>
                <a:cs typeface="Arial" pitchFamily="34" charset="0"/>
              </a:rPr>
              <a:t>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= "seepage velocity"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3140720" y="2492796"/>
                <a:ext cx="1355080" cy="78380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q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A</m:t>
                          </m:r>
                        </m:den>
                      </m:f>
                      <m:r>
                        <a:rPr lang="en-US" sz="2400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400" i="0">
                          <a:latin typeface="Cambria Math" panose="02040503050406030204" pitchFamily="18" charset="0"/>
                        </a:rPr>
                        <m:t>ki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A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A</m:t>
                          </m:r>
                        </m:den>
                      </m:f>
                    </m:oMath>
                  </m:oMathPara>
                </a14:m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0720" y="2492796"/>
                <a:ext cx="1355080" cy="78380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/>
      <p:bldP spid="6151" grpId="0"/>
      <p:bldP spid="9" grpId="0"/>
      <p:bldP spid="18" grpId="0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Seepage Velocity</a:t>
            </a:r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554039" y="2011363"/>
            <a:ext cx="7446962" cy="83099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400" dirty="0">
                <a:latin typeface="Arial" pitchFamily="34" charset="0"/>
              </a:rPr>
              <a:t>Seepage velocity can be related to discharge velocity as follows:</a:t>
            </a:r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0" y="318135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1023938" y="4514671"/>
            <a:ext cx="3564437" cy="120032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2400" dirty="0">
                <a:latin typeface="Arial" pitchFamily="34" charset="0"/>
                <a:cs typeface="Arial" pitchFamily="34" charset="0"/>
              </a:rPr>
              <a:t>V</a:t>
            </a:r>
            <a:r>
              <a:rPr lang="en-US" sz="2400" baseline="-30000" dirty="0">
                <a:latin typeface="Arial" pitchFamily="34" charset="0"/>
                <a:cs typeface="Arial" pitchFamily="34" charset="0"/>
              </a:rPr>
              <a:t>v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= Volume of soil voids</a:t>
            </a:r>
            <a:endParaRPr lang="en-US" sz="1400" dirty="0">
              <a:latin typeface="Arial" pitchFamily="34" charset="0"/>
              <a:cs typeface="Arial" pitchFamily="34" charset="0"/>
            </a:endParaRPr>
          </a:p>
          <a:p>
            <a:r>
              <a:rPr lang="en-US" sz="2400" dirty="0">
                <a:latin typeface="Arial" pitchFamily="34" charset="0"/>
                <a:cs typeface="Arial" pitchFamily="34" charset="0"/>
              </a:rPr>
              <a:t>V = Total volume</a:t>
            </a:r>
            <a:endParaRPr lang="en-US" sz="1400" dirty="0">
              <a:latin typeface="Arial" pitchFamily="34" charset="0"/>
              <a:cs typeface="Arial" pitchFamily="34" charset="0"/>
            </a:endParaRPr>
          </a:p>
          <a:p>
            <a:r>
              <a:rPr lang="en-US" sz="2400" dirty="0">
                <a:latin typeface="Arial" pitchFamily="34" charset="0"/>
                <a:cs typeface="Arial" pitchFamily="34" charset="0"/>
              </a:rPr>
              <a:t>n = porosity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295400" y="3177037"/>
                <a:ext cx="3887154" cy="7945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Area</m:t>
                          </m:r>
                          <m:r>
                            <m:rPr>
                              <m:nor/>
                            </m:rPr>
                            <a:rPr lang="en-US" sz="2400">
                              <a:latin typeface="Cambria Math" panose="02040503050406030204" pitchFamily="18" charset="0"/>
                            </a:rPr>
                            <m:t>  </m:t>
                          </m:r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of</m:t>
                          </m:r>
                          <m:r>
                            <m:rPr>
                              <m:nor/>
                            </m:rPr>
                            <a:rPr lang="en-US" sz="2400">
                              <a:latin typeface="Cambria Math" panose="02040503050406030204" pitchFamily="18" charset="0"/>
                            </a:rPr>
                            <m:t>  </m:t>
                          </m:r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flow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Total</m:t>
                          </m:r>
                          <m:r>
                            <m:rPr>
                              <m:nor/>
                            </m:rPr>
                            <a:rPr lang="en-US" sz="2400">
                              <a:latin typeface="Cambria Math" panose="02040503050406030204" pitchFamily="18" charset="0"/>
                            </a:rPr>
                            <m:t>  </m:t>
                          </m:r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area</m:t>
                          </m:r>
                        </m:den>
                      </m:f>
                      <m:r>
                        <a:rPr lang="en-US" sz="2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A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f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A</m:t>
                          </m:r>
                        </m:den>
                      </m:f>
                      <m:r>
                        <a:rPr lang="en-US" sz="2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V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v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V</m:t>
                          </m:r>
                        </m:den>
                      </m:f>
                      <m:r>
                        <a:rPr lang="en-US" sz="2400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400" i="0">
                          <a:latin typeface="Cambria Math" panose="02040503050406030204" pitchFamily="18" charset="0"/>
                        </a:rPr>
                        <m:t>n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3177037"/>
                <a:ext cx="3887154" cy="79451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Seepage Velocity, cont.</a:t>
            </a: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0" y="2681288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4015" name="Group 2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10326"/>
              </p:ext>
            </p:extLst>
          </p:nvPr>
        </p:nvGraphicFramePr>
        <p:xfrm>
          <a:off x="5638800" y="4419600"/>
          <a:ext cx="1463675" cy="1828800"/>
        </p:xfrm>
        <a:graphic>
          <a:graphicData uri="http://schemas.openxmlformats.org/drawingml/2006/table">
            <a:tbl>
              <a:tblPr/>
              <a:tblGrid>
                <a:gridCol w="700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3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0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n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v</a:t>
                      </a:r>
                      <a:r>
                        <a:rPr kumimoji="0" lang="en-US" sz="1800" b="1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s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/v</a:t>
                      </a:r>
                      <a:r>
                        <a:rPr kumimoji="0" lang="en-US" sz="1800" b="1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d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0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0.25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0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0.3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3.33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0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0.35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2.9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6427770"/>
                  </a:ext>
                </a:extLst>
              </a:tr>
              <a:tr h="350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0.4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2.5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7682758"/>
                  </a:ext>
                </a:extLst>
              </a:tr>
            </a:tbl>
          </a:graphicData>
        </a:graphic>
      </p:graphicFrame>
      <p:sp>
        <p:nvSpPr>
          <p:cNvPr id="34023" name="Rectangle 231"/>
          <p:cNvSpPr>
            <a:spLocks noChangeArrowheads="1"/>
          </p:cNvSpPr>
          <p:nvPr/>
        </p:nvSpPr>
        <p:spPr bwMode="auto">
          <a:xfrm>
            <a:off x="1384300" y="2174875"/>
            <a:ext cx="2273300" cy="1476375"/>
          </a:xfrm>
          <a:prstGeom prst="rect">
            <a:avLst/>
          </a:prstGeom>
          <a:solidFill>
            <a:srgbClr val="00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024" name="Freeform 232"/>
          <p:cNvSpPr>
            <a:spLocks/>
          </p:cNvSpPr>
          <p:nvPr/>
        </p:nvSpPr>
        <p:spPr bwMode="auto">
          <a:xfrm>
            <a:off x="1652588" y="2314575"/>
            <a:ext cx="746125" cy="611188"/>
          </a:xfrm>
          <a:custGeom>
            <a:avLst/>
            <a:gdLst/>
            <a:ahLst/>
            <a:cxnLst>
              <a:cxn ang="0">
                <a:pos x="126" y="56"/>
              </a:cxn>
              <a:cxn ang="0">
                <a:pos x="48" y="104"/>
              </a:cxn>
              <a:cxn ang="0">
                <a:pos x="0" y="160"/>
              </a:cxn>
              <a:cxn ang="0">
                <a:pos x="23" y="233"/>
              </a:cxn>
              <a:cxn ang="0">
                <a:pos x="48" y="296"/>
              </a:cxn>
              <a:cxn ang="0">
                <a:pos x="48" y="352"/>
              </a:cxn>
              <a:cxn ang="0">
                <a:pos x="144" y="385"/>
              </a:cxn>
              <a:cxn ang="0">
                <a:pos x="230" y="321"/>
              </a:cxn>
              <a:cxn ang="0">
                <a:pos x="303" y="264"/>
              </a:cxn>
              <a:cxn ang="0">
                <a:pos x="415" y="289"/>
              </a:cxn>
              <a:cxn ang="0">
                <a:pos x="470" y="241"/>
              </a:cxn>
              <a:cxn ang="0">
                <a:pos x="470" y="160"/>
              </a:cxn>
              <a:cxn ang="0">
                <a:pos x="374" y="81"/>
              </a:cxn>
              <a:cxn ang="0">
                <a:pos x="336" y="0"/>
              </a:cxn>
              <a:cxn ang="0">
                <a:pos x="223" y="0"/>
              </a:cxn>
              <a:cxn ang="0">
                <a:pos x="126" y="56"/>
              </a:cxn>
            </a:cxnLst>
            <a:rect l="0" t="0" r="r" b="b"/>
            <a:pathLst>
              <a:path w="470" h="385">
                <a:moveTo>
                  <a:pt x="126" y="56"/>
                </a:moveTo>
                <a:lnTo>
                  <a:pt x="48" y="104"/>
                </a:lnTo>
                <a:lnTo>
                  <a:pt x="0" y="160"/>
                </a:lnTo>
                <a:lnTo>
                  <a:pt x="23" y="233"/>
                </a:lnTo>
                <a:lnTo>
                  <a:pt x="48" y="296"/>
                </a:lnTo>
                <a:lnTo>
                  <a:pt x="48" y="352"/>
                </a:lnTo>
                <a:lnTo>
                  <a:pt x="144" y="385"/>
                </a:lnTo>
                <a:lnTo>
                  <a:pt x="230" y="321"/>
                </a:lnTo>
                <a:lnTo>
                  <a:pt x="303" y="264"/>
                </a:lnTo>
                <a:lnTo>
                  <a:pt x="415" y="289"/>
                </a:lnTo>
                <a:lnTo>
                  <a:pt x="470" y="241"/>
                </a:lnTo>
                <a:lnTo>
                  <a:pt x="470" y="160"/>
                </a:lnTo>
                <a:lnTo>
                  <a:pt x="374" y="81"/>
                </a:lnTo>
                <a:lnTo>
                  <a:pt x="336" y="0"/>
                </a:lnTo>
                <a:lnTo>
                  <a:pt x="223" y="0"/>
                </a:lnTo>
                <a:lnTo>
                  <a:pt x="126" y="56"/>
                </a:lnTo>
                <a:close/>
              </a:path>
            </a:pathLst>
          </a:custGeom>
          <a:solidFill>
            <a:srgbClr val="C763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025" name="Freeform 233"/>
          <p:cNvSpPr>
            <a:spLocks/>
          </p:cNvSpPr>
          <p:nvPr/>
        </p:nvSpPr>
        <p:spPr bwMode="auto">
          <a:xfrm>
            <a:off x="1652588" y="2314575"/>
            <a:ext cx="746125" cy="611188"/>
          </a:xfrm>
          <a:custGeom>
            <a:avLst/>
            <a:gdLst/>
            <a:ahLst/>
            <a:cxnLst>
              <a:cxn ang="0">
                <a:pos x="126" y="56"/>
              </a:cxn>
              <a:cxn ang="0">
                <a:pos x="48" y="104"/>
              </a:cxn>
              <a:cxn ang="0">
                <a:pos x="0" y="160"/>
              </a:cxn>
              <a:cxn ang="0">
                <a:pos x="23" y="233"/>
              </a:cxn>
              <a:cxn ang="0">
                <a:pos x="48" y="296"/>
              </a:cxn>
              <a:cxn ang="0">
                <a:pos x="48" y="352"/>
              </a:cxn>
              <a:cxn ang="0">
                <a:pos x="144" y="385"/>
              </a:cxn>
              <a:cxn ang="0">
                <a:pos x="230" y="321"/>
              </a:cxn>
              <a:cxn ang="0">
                <a:pos x="303" y="264"/>
              </a:cxn>
              <a:cxn ang="0">
                <a:pos x="415" y="289"/>
              </a:cxn>
              <a:cxn ang="0">
                <a:pos x="470" y="241"/>
              </a:cxn>
              <a:cxn ang="0">
                <a:pos x="470" y="160"/>
              </a:cxn>
              <a:cxn ang="0">
                <a:pos x="374" y="81"/>
              </a:cxn>
              <a:cxn ang="0">
                <a:pos x="336" y="0"/>
              </a:cxn>
              <a:cxn ang="0">
                <a:pos x="223" y="0"/>
              </a:cxn>
              <a:cxn ang="0">
                <a:pos x="126" y="56"/>
              </a:cxn>
            </a:cxnLst>
            <a:rect l="0" t="0" r="r" b="b"/>
            <a:pathLst>
              <a:path w="470" h="385">
                <a:moveTo>
                  <a:pt x="126" y="56"/>
                </a:moveTo>
                <a:lnTo>
                  <a:pt x="48" y="104"/>
                </a:lnTo>
                <a:lnTo>
                  <a:pt x="0" y="160"/>
                </a:lnTo>
                <a:lnTo>
                  <a:pt x="23" y="233"/>
                </a:lnTo>
                <a:lnTo>
                  <a:pt x="48" y="296"/>
                </a:lnTo>
                <a:lnTo>
                  <a:pt x="48" y="352"/>
                </a:lnTo>
                <a:lnTo>
                  <a:pt x="144" y="385"/>
                </a:lnTo>
                <a:lnTo>
                  <a:pt x="230" y="321"/>
                </a:lnTo>
                <a:lnTo>
                  <a:pt x="303" y="264"/>
                </a:lnTo>
                <a:lnTo>
                  <a:pt x="415" y="289"/>
                </a:lnTo>
                <a:lnTo>
                  <a:pt x="470" y="241"/>
                </a:lnTo>
                <a:lnTo>
                  <a:pt x="470" y="160"/>
                </a:lnTo>
                <a:lnTo>
                  <a:pt x="374" y="81"/>
                </a:lnTo>
                <a:lnTo>
                  <a:pt x="336" y="0"/>
                </a:lnTo>
                <a:lnTo>
                  <a:pt x="223" y="0"/>
                </a:lnTo>
                <a:lnTo>
                  <a:pt x="126" y="56"/>
                </a:lnTo>
              </a:path>
            </a:pathLst>
          </a:custGeom>
          <a:noFill/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026" name="Freeform 234"/>
          <p:cNvSpPr>
            <a:spLocks/>
          </p:cNvSpPr>
          <p:nvPr/>
        </p:nvSpPr>
        <p:spPr bwMode="auto">
          <a:xfrm>
            <a:off x="2033588" y="3025775"/>
            <a:ext cx="862012" cy="485775"/>
          </a:xfrm>
          <a:custGeom>
            <a:avLst/>
            <a:gdLst/>
            <a:ahLst/>
            <a:cxnLst>
              <a:cxn ang="0">
                <a:pos x="0" y="89"/>
              </a:cxn>
              <a:cxn ang="0">
                <a:pos x="15" y="185"/>
              </a:cxn>
              <a:cxn ang="0">
                <a:pos x="71" y="258"/>
              </a:cxn>
              <a:cxn ang="0">
                <a:pos x="263" y="306"/>
              </a:cxn>
              <a:cxn ang="0">
                <a:pos x="374" y="225"/>
              </a:cxn>
              <a:cxn ang="0">
                <a:pos x="447" y="137"/>
              </a:cxn>
              <a:cxn ang="0">
                <a:pos x="543" y="96"/>
              </a:cxn>
              <a:cxn ang="0">
                <a:pos x="455" y="8"/>
              </a:cxn>
              <a:cxn ang="0">
                <a:pos x="278" y="0"/>
              </a:cxn>
              <a:cxn ang="0">
                <a:pos x="223" y="48"/>
              </a:cxn>
              <a:cxn ang="0">
                <a:pos x="111" y="18"/>
              </a:cxn>
              <a:cxn ang="0">
                <a:pos x="0" y="89"/>
              </a:cxn>
            </a:cxnLst>
            <a:rect l="0" t="0" r="r" b="b"/>
            <a:pathLst>
              <a:path w="543" h="306">
                <a:moveTo>
                  <a:pt x="0" y="89"/>
                </a:moveTo>
                <a:lnTo>
                  <a:pt x="15" y="185"/>
                </a:lnTo>
                <a:lnTo>
                  <a:pt x="71" y="258"/>
                </a:lnTo>
                <a:lnTo>
                  <a:pt x="263" y="306"/>
                </a:lnTo>
                <a:lnTo>
                  <a:pt x="374" y="225"/>
                </a:lnTo>
                <a:lnTo>
                  <a:pt x="447" y="137"/>
                </a:lnTo>
                <a:lnTo>
                  <a:pt x="543" y="96"/>
                </a:lnTo>
                <a:lnTo>
                  <a:pt x="455" y="8"/>
                </a:lnTo>
                <a:lnTo>
                  <a:pt x="278" y="0"/>
                </a:lnTo>
                <a:lnTo>
                  <a:pt x="223" y="48"/>
                </a:lnTo>
                <a:lnTo>
                  <a:pt x="111" y="18"/>
                </a:lnTo>
                <a:lnTo>
                  <a:pt x="0" y="89"/>
                </a:lnTo>
                <a:close/>
              </a:path>
            </a:pathLst>
          </a:custGeom>
          <a:solidFill>
            <a:srgbClr val="C763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027" name="Freeform 235"/>
          <p:cNvSpPr>
            <a:spLocks/>
          </p:cNvSpPr>
          <p:nvPr/>
        </p:nvSpPr>
        <p:spPr bwMode="auto">
          <a:xfrm>
            <a:off x="2033588" y="3025775"/>
            <a:ext cx="862012" cy="485775"/>
          </a:xfrm>
          <a:custGeom>
            <a:avLst/>
            <a:gdLst/>
            <a:ahLst/>
            <a:cxnLst>
              <a:cxn ang="0">
                <a:pos x="0" y="89"/>
              </a:cxn>
              <a:cxn ang="0">
                <a:pos x="15" y="185"/>
              </a:cxn>
              <a:cxn ang="0">
                <a:pos x="71" y="258"/>
              </a:cxn>
              <a:cxn ang="0">
                <a:pos x="263" y="306"/>
              </a:cxn>
              <a:cxn ang="0">
                <a:pos x="374" y="225"/>
              </a:cxn>
              <a:cxn ang="0">
                <a:pos x="447" y="137"/>
              </a:cxn>
              <a:cxn ang="0">
                <a:pos x="543" y="96"/>
              </a:cxn>
              <a:cxn ang="0">
                <a:pos x="455" y="8"/>
              </a:cxn>
              <a:cxn ang="0">
                <a:pos x="278" y="0"/>
              </a:cxn>
              <a:cxn ang="0">
                <a:pos x="223" y="48"/>
              </a:cxn>
              <a:cxn ang="0">
                <a:pos x="111" y="18"/>
              </a:cxn>
              <a:cxn ang="0">
                <a:pos x="0" y="89"/>
              </a:cxn>
            </a:cxnLst>
            <a:rect l="0" t="0" r="r" b="b"/>
            <a:pathLst>
              <a:path w="543" h="306">
                <a:moveTo>
                  <a:pt x="0" y="89"/>
                </a:moveTo>
                <a:lnTo>
                  <a:pt x="15" y="185"/>
                </a:lnTo>
                <a:lnTo>
                  <a:pt x="71" y="258"/>
                </a:lnTo>
                <a:lnTo>
                  <a:pt x="263" y="306"/>
                </a:lnTo>
                <a:lnTo>
                  <a:pt x="374" y="225"/>
                </a:lnTo>
                <a:lnTo>
                  <a:pt x="447" y="137"/>
                </a:lnTo>
                <a:lnTo>
                  <a:pt x="543" y="96"/>
                </a:lnTo>
                <a:lnTo>
                  <a:pt x="455" y="8"/>
                </a:lnTo>
                <a:lnTo>
                  <a:pt x="278" y="0"/>
                </a:lnTo>
                <a:lnTo>
                  <a:pt x="223" y="48"/>
                </a:lnTo>
                <a:lnTo>
                  <a:pt x="111" y="18"/>
                </a:lnTo>
                <a:lnTo>
                  <a:pt x="0" y="89"/>
                </a:lnTo>
              </a:path>
            </a:pathLst>
          </a:custGeom>
          <a:noFill/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028" name="Freeform 236"/>
          <p:cNvSpPr>
            <a:spLocks/>
          </p:cNvSpPr>
          <p:nvPr/>
        </p:nvSpPr>
        <p:spPr bwMode="auto">
          <a:xfrm>
            <a:off x="2703513" y="2238375"/>
            <a:ext cx="561975" cy="674688"/>
          </a:xfrm>
          <a:custGeom>
            <a:avLst/>
            <a:gdLst/>
            <a:ahLst/>
            <a:cxnLst>
              <a:cxn ang="0">
                <a:pos x="58" y="0"/>
              </a:cxn>
              <a:cxn ang="0">
                <a:pos x="0" y="119"/>
              </a:cxn>
              <a:cxn ang="0">
                <a:pos x="0" y="264"/>
              </a:cxn>
              <a:cxn ang="0">
                <a:pos x="162" y="344"/>
              </a:cxn>
              <a:cxn ang="0">
                <a:pos x="202" y="425"/>
              </a:cxn>
              <a:cxn ang="0">
                <a:pos x="306" y="344"/>
              </a:cxn>
              <a:cxn ang="0">
                <a:pos x="337" y="256"/>
              </a:cxn>
              <a:cxn ang="0">
                <a:pos x="281" y="185"/>
              </a:cxn>
              <a:cxn ang="0">
                <a:pos x="354" y="104"/>
              </a:cxn>
              <a:cxn ang="0">
                <a:pos x="314" y="0"/>
              </a:cxn>
              <a:cxn ang="0">
                <a:pos x="217" y="15"/>
              </a:cxn>
              <a:cxn ang="0">
                <a:pos x="58" y="0"/>
              </a:cxn>
            </a:cxnLst>
            <a:rect l="0" t="0" r="r" b="b"/>
            <a:pathLst>
              <a:path w="354" h="425">
                <a:moveTo>
                  <a:pt x="58" y="0"/>
                </a:moveTo>
                <a:lnTo>
                  <a:pt x="0" y="119"/>
                </a:lnTo>
                <a:lnTo>
                  <a:pt x="0" y="264"/>
                </a:lnTo>
                <a:lnTo>
                  <a:pt x="162" y="344"/>
                </a:lnTo>
                <a:lnTo>
                  <a:pt x="202" y="425"/>
                </a:lnTo>
                <a:lnTo>
                  <a:pt x="306" y="344"/>
                </a:lnTo>
                <a:lnTo>
                  <a:pt x="337" y="256"/>
                </a:lnTo>
                <a:lnTo>
                  <a:pt x="281" y="185"/>
                </a:lnTo>
                <a:lnTo>
                  <a:pt x="354" y="104"/>
                </a:lnTo>
                <a:lnTo>
                  <a:pt x="314" y="0"/>
                </a:lnTo>
                <a:lnTo>
                  <a:pt x="217" y="15"/>
                </a:lnTo>
                <a:lnTo>
                  <a:pt x="58" y="0"/>
                </a:lnTo>
                <a:close/>
              </a:path>
            </a:pathLst>
          </a:custGeom>
          <a:solidFill>
            <a:srgbClr val="C763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029" name="Freeform 237"/>
          <p:cNvSpPr>
            <a:spLocks/>
          </p:cNvSpPr>
          <p:nvPr/>
        </p:nvSpPr>
        <p:spPr bwMode="auto">
          <a:xfrm>
            <a:off x="2703513" y="2238375"/>
            <a:ext cx="561975" cy="674688"/>
          </a:xfrm>
          <a:custGeom>
            <a:avLst/>
            <a:gdLst/>
            <a:ahLst/>
            <a:cxnLst>
              <a:cxn ang="0">
                <a:pos x="58" y="0"/>
              </a:cxn>
              <a:cxn ang="0">
                <a:pos x="0" y="119"/>
              </a:cxn>
              <a:cxn ang="0">
                <a:pos x="0" y="264"/>
              </a:cxn>
              <a:cxn ang="0">
                <a:pos x="162" y="344"/>
              </a:cxn>
              <a:cxn ang="0">
                <a:pos x="202" y="425"/>
              </a:cxn>
              <a:cxn ang="0">
                <a:pos x="306" y="344"/>
              </a:cxn>
              <a:cxn ang="0">
                <a:pos x="337" y="256"/>
              </a:cxn>
              <a:cxn ang="0">
                <a:pos x="281" y="185"/>
              </a:cxn>
              <a:cxn ang="0">
                <a:pos x="354" y="104"/>
              </a:cxn>
              <a:cxn ang="0">
                <a:pos x="314" y="0"/>
              </a:cxn>
              <a:cxn ang="0">
                <a:pos x="217" y="15"/>
              </a:cxn>
              <a:cxn ang="0">
                <a:pos x="58" y="0"/>
              </a:cxn>
            </a:cxnLst>
            <a:rect l="0" t="0" r="r" b="b"/>
            <a:pathLst>
              <a:path w="354" h="425">
                <a:moveTo>
                  <a:pt x="58" y="0"/>
                </a:moveTo>
                <a:lnTo>
                  <a:pt x="0" y="119"/>
                </a:lnTo>
                <a:lnTo>
                  <a:pt x="0" y="264"/>
                </a:lnTo>
                <a:lnTo>
                  <a:pt x="162" y="344"/>
                </a:lnTo>
                <a:lnTo>
                  <a:pt x="202" y="425"/>
                </a:lnTo>
                <a:lnTo>
                  <a:pt x="306" y="344"/>
                </a:lnTo>
                <a:lnTo>
                  <a:pt x="337" y="256"/>
                </a:lnTo>
                <a:lnTo>
                  <a:pt x="281" y="185"/>
                </a:lnTo>
                <a:lnTo>
                  <a:pt x="354" y="104"/>
                </a:lnTo>
                <a:lnTo>
                  <a:pt x="314" y="0"/>
                </a:lnTo>
                <a:lnTo>
                  <a:pt x="217" y="15"/>
                </a:lnTo>
                <a:lnTo>
                  <a:pt x="58" y="0"/>
                </a:lnTo>
              </a:path>
            </a:pathLst>
          </a:custGeom>
          <a:noFill/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030" name="Freeform 238"/>
          <p:cNvSpPr>
            <a:spLocks/>
          </p:cNvSpPr>
          <p:nvPr/>
        </p:nvSpPr>
        <p:spPr bwMode="auto">
          <a:xfrm>
            <a:off x="1377950" y="2168525"/>
            <a:ext cx="228600" cy="228600"/>
          </a:xfrm>
          <a:custGeom>
            <a:avLst/>
            <a:gdLst/>
            <a:ahLst/>
            <a:cxnLst>
              <a:cxn ang="0">
                <a:pos x="144" y="0"/>
              </a:cxn>
              <a:cxn ang="0">
                <a:pos x="144" y="73"/>
              </a:cxn>
              <a:cxn ang="0">
                <a:pos x="73" y="144"/>
              </a:cxn>
              <a:cxn ang="0">
                <a:pos x="0" y="144"/>
              </a:cxn>
              <a:cxn ang="0">
                <a:pos x="0" y="0"/>
              </a:cxn>
              <a:cxn ang="0">
                <a:pos x="144" y="0"/>
              </a:cxn>
            </a:cxnLst>
            <a:rect l="0" t="0" r="r" b="b"/>
            <a:pathLst>
              <a:path w="144" h="144">
                <a:moveTo>
                  <a:pt x="144" y="0"/>
                </a:moveTo>
                <a:lnTo>
                  <a:pt x="144" y="73"/>
                </a:lnTo>
                <a:lnTo>
                  <a:pt x="73" y="144"/>
                </a:lnTo>
                <a:lnTo>
                  <a:pt x="0" y="144"/>
                </a:lnTo>
                <a:lnTo>
                  <a:pt x="0" y="0"/>
                </a:lnTo>
                <a:lnTo>
                  <a:pt x="144" y="0"/>
                </a:lnTo>
                <a:close/>
              </a:path>
            </a:pathLst>
          </a:custGeom>
          <a:solidFill>
            <a:srgbClr val="C763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031" name="Freeform 239"/>
          <p:cNvSpPr>
            <a:spLocks/>
          </p:cNvSpPr>
          <p:nvPr/>
        </p:nvSpPr>
        <p:spPr bwMode="auto">
          <a:xfrm>
            <a:off x="1377950" y="2168525"/>
            <a:ext cx="228600" cy="228600"/>
          </a:xfrm>
          <a:custGeom>
            <a:avLst/>
            <a:gdLst/>
            <a:ahLst/>
            <a:cxnLst>
              <a:cxn ang="0">
                <a:pos x="144" y="0"/>
              </a:cxn>
              <a:cxn ang="0">
                <a:pos x="144" y="73"/>
              </a:cxn>
              <a:cxn ang="0">
                <a:pos x="73" y="144"/>
              </a:cxn>
              <a:cxn ang="0">
                <a:pos x="0" y="144"/>
              </a:cxn>
              <a:cxn ang="0">
                <a:pos x="0" y="0"/>
              </a:cxn>
              <a:cxn ang="0">
                <a:pos x="144" y="0"/>
              </a:cxn>
            </a:cxnLst>
            <a:rect l="0" t="0" r="r" b="b"/>
            <a:pathLst>
              <a:path w="144" h="144">
                <a:moveTo>
                  <a:pt x="144" y="0"/>
                </a:moveTo>
                <a:lnTo>
                  <a:pt x="144" y="73"/>
                </a:lnTo>
                <a:lnTo>
                  <a:pt x="73" y="144"/>
                </a:lnTo>
                <a:lnTo>
                  <a:pt x="0" y="144"/>
                </a:lnTo>
                <a:lnTo>
                  <a:pt x="0" y="0"/>
                </a:lnTo>
                <a:lnTo>
                  <a:pt x="144" y="0"/>
                </a:lnTo>
              </a:path>
            </a:pathLst>
          </a:custGeom>
          <a:noFill/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032" name="Freeform 240"/>
          <p:cNvSpPr>
            <a:spLocks/>
          </p:cNvSpPr>
          <p:nvPr/>
        </p:nvSpPr>
        <p:spPr bwMode="auto">
          <a:xfrm>
            <a:off x="1377950" y="2971800"/>
            <a:ext cx="573088" cy="685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73" y="71"/>
              </a:cxn>
              <a:cxn ang="0">
                <a:pos x="144" y="144"/>
              </a:cxn>
              <a:cxn ang="0">
                <a:pos x="144" y="288"/>
              </a:cxn>
              <a:cxn ang="0">
                <a:pos x="217" y="288"/>
              </a:cxn>
              <a:cxn ang="0">
                <a:pos x="288" y="288"/>
              </a:cxn>
              <a:cxn ang="0">
                <a:pos x="361" y="359"/>
              </a:cxn>
              <a:cxn ang="0">
                <a:pos x="361" y="432"/>
              </a:cxn>
              <a:cxn ang="0">
                <a:pos x="0" y="432"/>
              </a:cxn>
              <a:cxn ang="0">
                <a:pos x="0" y="0"/>
              </a:cxn>
            </a:cxnLst>
            <a:rect l="0" t="0" r="r" b="b"/>
            <a:pathLst>
              <a:path w="361" h="432">
                <a:moveTo>
                  <a:pt x="0" y="0"/>
                </a:moveTo>
                <a:lnTo>
                  <a:pt x="73" y="71"/>
                </a:lnTo>
                <a:lnTo>
                  <a:pt x="144" y="144"/>
                </a:lnTo>
                <a:lnTo>
                  <a:pt x="144" y="288"/>
                </a:lnTo>
                <a:lnTo>
                  <a:pt x="217" y="288"/>
                </a:lnTo>
                <a:lnTo>
                  <a:pt x="288" y="288"/>
                </a:lnTo>
                <a:lnTo>
                  <a:pt x="361" y="359"/>
                </a:lnTo>
                <a:lnTo>
                  <a:pt x="361" y="432"/>
                </a:lnTo>
                <a:lnTo>
                  <a:pt x="0" y="432"/>
                </a:lnTo>
                <a:lnTo>
                  <a:pt x="0" y="0"/>
                </a:lnTo>
                <a:close/>
              </a:path>
            </a:pathLst>
          </a:custGeom>
          <a:solidFill>
            <a:srgbClr val="C763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033" name="Freeform 241"/>
          <p:cNvSpPr>
            <a:spLocks/>
          </p:cNvSpPr>
          <p:nvPr/>
        </p:nvSpPr>
        <p:spPr bwMode="auto">
          <a:xfrm>
            <a:off x="1377950" y="2971800"/>
            <a:ext cx="573088" cy="685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73" y="71"/>
              </a:cxn>
              <a:cxn ang="0">
                <a:pos x="144" y="144"/>
              </a:cxn>
              <a:cxn ang="0">
                <a:pos x="144" y="288"/>
              </a:cxn>
              <a:cxn ang="0">
                <a:pos x="217" y="288"/>
              </a:cxn>
              <a:cxn ang="0">
                <a:pos x="288" y="288"/>
              </a:cxn>
              <a:cxn ang="0">
                <a:pos x="361" y="359"/>
              </a:cxn>
              <a:cxn ang="0">
                <a:pos x="361" y="432"/>
              </a:cxn>
              <a:cxn ang="0">
                <a:pos x="0" y="432"/>
              </a:cxn>
              <a:cxn ang="0">
                <a:pos x="0" y="0"/>
              </a:cxn>
            </a:cxnLst>
            <a:rect l="0" t="0" r="r" b="b"/>
            <a:pathLst>
              <a:path w="361" h="432">
                <a:moveTo>
                  <a:pt x="0" y="0"/>
                </a:moveTo>
                <a:lnTo>
                  <a:pt x="73" y="71"/>
                </a:lnTo>
                <a:lnTo>
                  <a:pt x="144" y="144"/>
                </a:lnTo>
                <a:lnTo>
                  <a:pt x="144" y="288"/>
                </a:lnTo>
                <a:lnTo>
                  <a:pt x="217" y="288"/>
                </a:lnTo>
                <a:lnTo>
                  <a:pt x="288" y="288"/>
                </a:lnTo>
                <a:lnTo>
                  <a:pt x="361" y="359"/>
                </a:lnTo>
                <a:lnTo>
                  <a:pt x="361" y="432"/>
                </a:lnTo>
                <a:lnTo>
                  <a:pt x="0" y="432"/>
                </a:lnTo>
                <a:lnTo>
                  <a:pt x="0" y="0"/>
                </a:lnTo>
              </a:path>
            </a:pathLst>
          </a:custGeom>
          <a:noFill/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034" name="Freeform 242"/>
          <p:cNvSpPr>
            <a:spLocks/>
          </p:cNvSpPr>
          <p:nvPr/>
        </p:nvSpPr>
        <p:spPr bwMode="auto">
          <a:xfrm>
            <a:off x="3094038" y="2284413"/>
            <a:ext cx="569912" cy="1373187"/>
          </a:xfrm>
          <a:custGeom>
            <a:avLst/>
            <a:gdLst/>
            <a:ahLst/>
            <a:cxnLst>
              <a:cxn ang="0">
                <a:pos x="359" y="504"/>
              </a:cxn>
              <a:cxn ang="0">
                <a:pos x="215" y="504"/>
              </a:cxn>
              <a:cxn ang="0">
                <a:pos x="71" y="504"/>
              </a:cxn>
              <a:cxn ang="0">
                <a:pos x="71" y="577"/>
              </a:cxn>
              <a:cxn ang="0">
                <a:pos x="0" y="648"/>
              </a:cxn>
              <a:cxn ang="0">
                <a:pos x="0" y="721"/>
              </a:cxn>
              <a:cxn ang="0">
                <a:pos x="71" y="792"/>
              </a:cxn>
              <a:cxn ang="0">
                <a:pos x="144" y="865"/>
              </a:cxn>
              <a:cxn ang="0">
                <a:pos x="359" y="865"/>
              </a:cxn>
              <a:cxn ang="0">
                <a:pos x="359" y="504"/>
              </a:cxn>
              <a:cxn ang="0">
                <a:pos x="359" y="0"/>
              </a:cxn>
              <a:cxn ang="0">
                <a:pos x="288" y="71"/>
              </a:cxn>
              <a:cxn ang="0">
                <a:pos x="215" y="144"/>
              </a:cxn>
              <a:cxn ang="0">
                <a:pos x="288" y="215"/>
              </a:cxn>
              <a:cxn ang="0">
                <a:pos x="359" y="144"/>
              </a:cxn>
              <a:cxn ang="0">
                <a:pos x="359" y="0"/>
              </a:cxn>
              <a:cxn ang="0">
                <a:pos x="359" y="504"/>
              </a:cxn>
            </a:cxnLst>
            <a:rect l="0" t="0" r="r" b="b"/>
            <a:pathLst>
              <a:path w="359" h="865">
                <a:moveTo>
                  <a:pt x="359" y="504"/>
                </a:moveTo>
                <a:lnTo>
                  <a:pt x="215" y="504"/>
                </a:lnTo>
                <a:lnTo>
                  <a:pt x="71" y="504"/>
                </a:lnTo>
                <a:lnTo>
                  <a:pt x="71" y="577"/>
                </a:lnTo>
                <a:lnTo>
                  <a:pt x="0" y="648"/>
                </a:lnTo>
                <a:lnTo>
                  <a:pt x="0" y="721"/>
                </a:lnTo>
                <a:lnTo>
                  <a:pt x="71" y="792"/>
                </a:lnTo>
                <a:lnTo>
                  <a:pt x="144" y="865"/>
                </a:lnTo>
                <a:lnTo>
                  <a:pt x="359" y="865"/>
                </a:lnTo>
                <a:lnTo>
                  <a:pt x="359" y="504"/>
                </a:lnTo>
                <a:lnTo>
                  <a:pt x="359" y="0"/>
                </a:lnTo>
                <a:lnTo>
                  <a:pt x="288" y="71"/>
                </a:lnTo>
                <a:lnTo>
                  <a:pt x="215" y="144"/>
                </a:lnTo>
                <a:lnTo>
                  <a:pt x="288" y="215"/>
                </a:lnTo>
                <a:lnTo>
                  <a:pt x="359" y="144"/>
                </a:lnTo>
                <a:lnTo>
                  <a:pt x="359" y="0"/>
                </a:lnTo>
                <a:lnTo>
                  <a:pt x="359" y="504"/>
                </a:lnTo>
                <a:close/>
              </a:path>
            </a:pathLst>
          </a:custGeom>
          <a:solidFill>
            <a:srgbClr val="C763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035" name="Freeform 243"/>
          <p:cNvSpPr>
            <a:spLocks/>
          </p:cNvSpPr>
          <p:nvPr/>
        </p:nvSpPr>
        <p:spPr bwMode="auto">
          <a:xfrm>
            <a:off x="3094038" y="2284413"/>
            <a:ext cx="569912" cy="1373187"/>
          </a:xfrm>
          <a:custGeom>
            <a:avLst/>
            <a:gdLst/>
            <a:ahLst/>
            <a:cxnLst>
              <a:cxn ang="0">
                <a:pos x="359" y="504"/>
              </a:cxn>
              <a:cxn ang="0">
                <a:pos x="215" y="504"/>
              </a:cxn>
              <a:cxn ang="0">
                <a:pos x="71" y="504"/>
              </a:cxn>
              <a:cxn ang="0">
                <a:pos x="71" y="577"/>
              </a:cxn>
              <a:cxn ang="0">
                <a:pos x="0" y="648"/>
              </a:cxn>
              <a:cxn ang="0">
                <a:pos x="0" y="721"/>
              </a:cxn>
              <a:cxn ang="0">
                <a:pos x="71" y="792"/>
              </a:cxn>
              <a:cxn ang="0">
                <a:pos x="144" y="865"/>
              </a:cxn>
              <a:cxn ang="0">
                <a:pos x="359" y="865"/>
              </a:cxn>
              <a:cxn ang="0">
                <a:pos x="359" y="504"/>
              </a:cxn>
              <a:cxn ang="0">
                <a:pos x="359" y="0"/>
              </a:cxn>
              <a:cxn ang="0">
                <a:pos x="288" y="71"/>
              </a:cxn>
              <a:cxn ang="0">
                <a:pos x="215" y="144"/>
              </a:cxn>
              <a:cxn ang="0">
                <a:pos x="288" y="215"/>
              </a:cxn>
              <a:cxn ang="0">
                <a:pos x="359" y="144"/>
              </a:cxn>
              <a:cxn ang="0">
                <a:pos x="359" y="0"/>
              </a:cxn>
            </a:cxnLst>
            <a:rect l="0" t="0" r="r" b="b"/>
            <a:pathLst>
              <a:path w="359" h="865">
                <a:moveTo>
                  <a:pt x="359" y="504"/>
                </a:moveTo>
                <a:lnTo>
                  <a:pt x="215" y="504"/>
                </a:lnTo>
                <a:lnTo>
                  <a:pt x="71" y="504"/>
                </a:lnTo>
                <a:lnTo>
                  <a:pt x="71" y="577"/>
                </a:lnTo>
                <a:lnTo>
                  <a:pt x="0" y="648"/>
                </a:lnTo>
                <a:lnTo>
                  <a:pt x="0" y="721"/>
                </a:lnTo>
                <a:lnTo>
                  <a:pt x="71" y="792"/>
                </a:lnTo>
                <a:lnTo>
                  <a:pt x="144" y="865"/>
                </a:lnTo>
                <a:lnTo>
                  <a:pt x="359" y="865"/>
                </a:lnTo>
                <a:lnTo>
                  <a:pt x="359" y="504"/>
                </a:lnTo>
                <a:lnTo>
                  <a:pt x="359" y="0"/>
                </a:lnTo>
                <a:lnTo>
                  <a:pt x="288" y="71"/>
                </a:lnTo>
                <a:lnTo>
                  <a:pt x="215" y="144"/>
                </a:lnTo>
                <a:lnTo>
                  <a:pt x="288" y="215"/>
                </a:lnTo>
                <a:lnTo>
                  <a:pt x="359" y="144"/>
                </a:lnTo>
                <a:lnTo>
                  <a:pt x="359" y="0"/>
                </a:lnTo>
              </a:path>
            </a:pathLst>
          </a:custGeom>
          <a:noFill/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054" name="Text Box 262"/>
          <p:cNvSpPr txBox="1">
            <a:spLocks noChangeArrowheads="1"/>
          </p:cNvSpPr>
          <p:nvPr/>
        </p:nvSpPr>
        <p:spPr bwMode="auto">
          <a:xfrm>
            <a:off x="4054474" y="2895600"/>
            <a:ext cx="1861755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Calibri" pitchFamily="34" charset="0"/>
              </a:rPr>
              <a:t>n = porosity 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106449" y="4227339"/>
                <a:ext cx="1231940" cy="78528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v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s</m:t>
                          </m:r>
                        </m:sub>
                      </m:sSub>
                      <m:r>
                        <a:rPr lang="en-US" sz="2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q</m:t>
                          </m:r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A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f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6449" y="4227339"/>
                <a:ext cx="1231940" cy="78528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1106449" y="5334000"/>
                <a:ext cx="54046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v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s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6449" y="5334000"/>
                <a:ext cx="540468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2BA44DB-2A49-9246-E00C-A46CC0B6324B}"/>
                  </a:ext>
                </a:extLst>
              </p:cNvPr>
              <p:cNvSpPr txBox="1"/>
              <p:nvPr/>
            </p:nvSpPr>
            <p:spPr>
              <a:xfrm>
                <a:off x="2286000" y="4182558"/>
                <a:ext cx="941772" cy="84664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q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A</m:t>
                          </m:r>
                        </m:den>
                      </m:f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A</m:t>
                          </m:r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A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f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2BA44DB-2A49-9246-E00C-A46CC0B632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0" y="4182558"/>
                <a:ext cx="941772" cy="84664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2DA2531-4A84-86B9-6CF6-C27861163827}"/>
                  </a:ext>
                </a:extLst>
              </p:cNvPr>
              <p:cNvSpPr txBox="1"/>
              <p:nvPr/>
            </p:nvSpPr>
            <p:spPr>
              <a:xfrm>
                <a:off x="3352800" y="4176712"/>
                <a:ext cx="862012" cy="78380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0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v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d</m:t>
                          </m:r>
                        </m:sub>
                      </m:sSub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n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2DA2531-4A84-86B9-6CF6-C278611638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2800" y="4176712"/>
                <a:ext cx="862012" cy="783804"/>
              </a:xfrm>
              <a:prstGeom prst="rect">
                <a:avLst/>
              </a:prstGeom>
              <a:blipFill>
                <a:blip r:embed="rId5"/>
                <a:stretch>
                  <a:fillRect r="-85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2" name="Group 11">
            <a:extLst>
              <a:ext uri="{FF2B5EF4-FFF2-40B4-BE49-F238E27FC236}">
                <a16:creationId xmlns:a16="http://schemas.microsoft.com/office/drawing/2014/main" id="{049D875D-566A-0067-FCDA-B722DEEA5297}"/>
              </a:ext>
            </a:extLst>
          </p:cNvPr>
          <p:cNvGrpSpPr/>
          <p:nvPr/>
        </p:nvGrpSpPr>
        <p:grpSpPr>
          <a:xfrm>
            <a:off x="5817367" y="2659064"/>
            <a:ext cx="1847083" cy="930275"/>
            <a:chOff x="5817367" y="2659064"/>
            <a:chExt cx="1847083" cy="930275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2A0B41C8-1C59-E1C8-4DA8-5D2D6C42A16B}"/>
                </a:ext>
              </a:extLst>
            </p:cNvPr>
            <p:cNvGrpSpPr/>
            <p:nvPr/>
          </p:nvGrpSpPr>
          <p:grpSpPr>
            <a:xfrm>
              <a:off x="6248400" y="2659064"/>
              <a:ext cx="1416050" cy="930275"/>
              <a:chOff x="6091128" y="2680494"/>
              <a:chExt cx="1416050" cy="930275"/>
            </a:xfrm>
          </p:grpSpPr>
          <p:sp>
            <p:nvSpPr>
              <p:cNvPr id="34039" name="Rectangle 247"/>
              <p:cNvSpPr>
                <a:spLocks noChangeArrowheads="1"/>
              </p:cNvSpPr>
              <p:nvPr/>
            </p:nvSpPr>
            <p:spPr bwMode="auto">
              <a:xfrm>
                <a:off x="6200666" y="2753519"/>
                <a:ext cx="357187" cy="331788"/>
              </a:xfrm>
              <a:prstGeom prst="rect">
                <a:avLst/>
              </a:prstGeom>
              <a:solidFill>
                <a:srgbClr val="00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34040" name="Line 248"/>
              <p:cNvSpPr>
                <a:spLocks noChangeShapeType="1"/>
              </p:cNvSpPr>
              <p:nvPr/>
            </p:nvSpPr>
            <p:spPr bwMode="auto">
              <a:xfrm>
                <a:off x="6091128" y="3180557"/>
                <a:ext cx="1219200" cy="158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34055" name="Text Box 263"/>
              <p:cNvSpPr txBox="1">
                <a:spLocks noChangeArrowheads="1"/>
              </p:cNvSpPr>
              <p:nvPr/>
            </p:nvSpPr>
            <p:spPr bwMode="auto">
              <a:xfrm>
                <a:off x="6135578" y="3213894"/>
                <a:ext cx="1371600" cy="396875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dirty="0">
                    <a:latin typeface="Calibri" pitchFamily="34" charset="0"/>
                  </a:rPr>
                  <a:t>total area</a:t>
                </a:r>
              </a:p>
            </p:txBody>
          </p:sp>
          <p:sp>
            <p:nvSpPr>
              <p:cNvPr id="34056" name="Text Box 264"/>
              <p:cNvSpPr txBox="1">
                <a:spLocks noChangeArrowheads="1"/>
              </p:cNvSpPr>
              <p:nvPr/>
            </p:nvSpPr>
            <p:spPr bwMode="auto">
              <a:xfrm>
                <a:off x="6592778" y="2680494"/>
                <a:ext cx="838200" cy="396875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dirty="0">
                    <a:latin typeface="Calibri" pitchFamily="34" charset="0"/>
                  </a:rPr>
                  <a:t>area</a:t>
                </a:r>
              </a:p>
            </p:txBody>
          </p:sp>
        </p:grp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09288B40-181C-88D5-ABFE-376202EFC093}"/>
                </a:ext>
              </a:extLst>
            </p:cNvPr>
            <p:cNvSpPr txBox="1"/>
            <p:nvPr/>
          </p:nvSpPr>
          <p:spPr>
            <a:xfrm>
              <a:off x="5817367" y="2921824"/>
              <a:ext cx="45117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dirty="0">
                  <a:latin typeface="Calibri" pitchFamily="34" charset="0"/>
                </a:rPr>
                <a:t>=</a:t>
              </a:r>
              <a:endParaRPr lang="en-US" sz="2400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86D0C585-8B30-DCBA-7F79-CB241A76EDDF}"/>
                  </a:ext>
                </a:extLst>
              </p:cNvPr>
              <p:cNvSpPr/>
              <p:nvPr/>
            </p:nvSpPr>
            <p:spPr>
              <a:xfrm>
                <a:off x="1646917" y="5245318"/>
                <a:ext cx="885627" cy="7199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v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d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n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86D0C585-8B30-DCBA-7F79-CB241A76EDD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6917" y="5245318"/>
                <a:ext cx="885627" cy="71994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C32245DD-C45C-0531-72CF-04A54B393DB8}"/>
                  </a:ext>
                </a:extLst>
              </p:cNvPr>
              <p:cNvSpPr/>
              <p:nvPr/>
            </p:nvSpPr>
            <p:spPr>
              <a:xfrm>
                <a:off x="2536268" y="5181600"/>
                <a:ext cx="823174" cy="791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ki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n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C32245DD-C45C-0531-72CF-04A54B393DB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6268" y="5181600"/>
                <a:ext cx="823174" cy="79130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054" grpId="0"/>
      <p:bldP spid="6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Effective Porosity</a:t>
            </a:r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914400" y="1981200"/>
            <a:ext cx="508317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2400" dirty="0">
                <a:latin typeface="Arial" pitchFamily="34" charset="0"/>
                <a:cs typeface="Arial" pitchFamily="34" charset="0"/>
              </a:rPr>
              <a:t>Not all voids in the soil conduct flow.</a:t>
            </a:r>
          </a:p>
        </p:txBody>
      </p:sp>
      <p:sp>
        <p:nvSpPr>
          <p:cNvPr id="38919" name="Rectangle 7"/>
          <p:cNvSpPr>
            <a:spLocks noChangeArrowheads="1"/>
          </p:cNvSpPr>
          <p:nvPr/>
        </p:nvSpPr>
        <p:spPr bwMode="auto">
          <a:xfrm>
            <a:off x="0" y="259080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8922" name="Rectangle 10"/>
          <p:cNvSpPr>
            <a:spLocks noChangeArrowheads="1"/>
          </p:cNvSpPr>
          <p:nvPr/>
        </p:nvSpPr>
        <p:spPr bwMode="auto">
          <a:xfrm>
            <a:off x="4953000" y="2971800"/>
            <a:ext cx="3316288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2400" dirty="0">
                <a:latin typeface="Arial" pitchFamily="34" charset="0"/>
                <a:cs typeface="Arial" pitchFamily="34" charset="0"/>
              </a:rPr>
              <a:t>n</a:t>
            </a:r>
            <a:r>
              <a:rPr lang="en-US" sz="2400" baseline="-30000" dirty="0">
                <a:latin typeface="Arial" pitchFamily="34" charset="0"/>
                <a:cs typeface="Arial" pitchFamily="34" charset="0"/>
              </a:rPr>
              <a:t>e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= "effective" porosity</a:t>
            </a:r>
          </a:p>
        </p:txBody>
      </p:sp>
      <p:sp>
        <p:nvSpPr>
          <p:cNvPr id="38925" name="Rectangle 13"/>
          <p:cNvSpPr>
            <a:spLocks noChangeArrowheads="1"/>
          </p:cNvSpPr>
          <p:nvPr/>
        </p:nvSpPr>
        <p:spPr bwMode="auto">
          <a:xfrm>
            <a:off x="4572000" y="4495800"/>
            <a:ext cx="4349750" cy="457200"/>
          </a:xfrm>
          <a:prstGeom prst="rect">
            <a:avLst/>
          </a:prstGeom>
          <a:noFill/>
          <a:ln w="12700" algn="ctr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2400" dirty="0">
                <a:latin typeface="Arial" pitchFamily="34" charset="0"/>
                <a:cs typeface="Arial" pitchFamily="34" charset="0"/>
              </a:rPr>
              <a:t>  where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</a:t>
            </a:r>
            <a:r>
              <a:rPr lang="en-US" sz="2400" baseline="-25000" dirty="0" err="1">
                <a:latin typeface="Arial" pitchFamily="34" charset="0"/>
                <a:cs typeface="Arial" pitchFamily="34" charset="0"/>
              </a:rPr>
              <a:t>f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= actual area of flow</a:t>
            </a:r>
          </a:p>
        </p:txBody>
      </p:sp>
      <p:sp>
        <p:nvSpPr>
          <p:cNvPr id="38927" name="Rectangle 15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8929" name="Rectangle 17"/>
          <p:cNvSpPr>
            <a:spLocks noChangeArrowheads="1"/>
          </p:cNvSpPr>
          <p:nvPr/>
        </p:nvSpPr>
        <p:spPr bwMode="auto">
          <a:xfrm>
            <a:off x="0" y="318135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096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138634"/>
              </p:ext>
            </p:extLst>
          </p:nvPr>
        </p:nvGraphicFramePr>
        <p:xfrm>
          <a:off x="193988" y="2857503"/>
          <a:ext cx="4492093" cy="28193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Visio" r:id="rId3" imgW="4066702" imgH="2552430" progId="Visio.Drawing.11">
                  <p:embed/>
                </p:oleObj>
              </mc:Choice>
              <mc:Fallback>
                <p:oleObj name="Visio" r:id="rId3" imgW="4066702" imgH="2552430" progId="Visio.Drawing.11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988" y="2857503"/>
                        <a:ext cx="4492093" cy="281939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5275053" y="3595539"/>
                <a:ext cx="867610" cy="7838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A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f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A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5053" y="3595539"/>
                <a:ext cx="867610" cy="78380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5084680" y="5241913"/>
                <a:ext cx="1248355" cy="8561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v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s</m:t>
                          </m:r>
                        </m:sub>
                      </m:sSub>
                      <m:r>
                        <a:rPr lang="en-US" sz="2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ki</m:t>
                          </m:r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n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e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4680" y="5241913"/>
                <a:ext cx="1248355" cy="8561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22" grpId="0"/>
      <p:bldP spid="38925" grpId="0"/>
      <p:bldP spid="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Effective Porosity, cont.</a:t>
            </a:r>
          </a:p>
        </p:txBody>
      </p:sp>
      <p:sp>
        <p:nvSpPr>
          <p:cNvPr id="40965" name="Rectangle 5"/>
          <p:cNvSpPr>
            <a:spLocks noChangeArrowheads="1"/>
          </p:cNvSpPr>
          <p:nvPr/>
        </p:nvSpPr>
        <p:spPr bwMode="auto">
          <a:xfrm>
            <a:off x="1143001" y="1931978"/>
            <a:ext cx="7086600" cy="393542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3600" dirty="0">
                <a:latin typeface="Arial" pitchFamily="34" charset="0"/>
                <a:cs typeface="Arial" pitchFamily="34" charset="0"/>
              </a:rPr>
              <a:t>n</a:t>
            </a:r>
            <a:r>
              <a:rPr lang="en-US" sz="3600" baseline="-30000" dirty="0">
                <a:latin typeface="Arial" pitchFamily="34" charset="0"/>
                <a:cs typeface="Arial" pitchFamily="34" charset="0"/>
              </a:rPr>
              <a:t>e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= </a:t>
            </a:r>
            <a:r>
              <a:rPr lang="en-US" sz="3600" dirty="0" err="1">
                <a:latin typeface="Symbol" pitchFamily="18" charset="2"/>
                <a:cs typeface="Arial" pitchFamily="34" charset="0"/>
              </a:rPr>
              <a:t>l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n</a:t>
            </a:r>
            <a:endParaRPr lang="en-US" sz="3600" dirty="0">
              <a:latin typeface="Arial" pitchFamily="34" charset="0"/>
              <a:cs typeface="Arial" pitchFamily="34" charset="0"/>
            </a:endParaRPr>
          </a:p>
          <a:p>
            <a:pPr eaLnBrk="1" hangingPunct="1"/>
            <a:endParaRPr lang="en-US" sz="3600" dirty="0">
              <a:latin typeface="Arial" pitchFamily="34" charset="0"/>
              <a:cs typeface="Arial" pitchFamily="34" charset="0"/>
            </a:endParaRPr>
          </a:p>
          <a:p>
            <a:r>
              <a:rPr lang="en-US" sz="3600" dirty="0">
                <a:latin typeface="Symbol" pitchFamily="18" charset="2"/>
                <a:cs typeface="Arial" pitchFamily="34" charset="0"/>
              </a:rPr>
              <a:t>l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= effective porosity factor</a:t>
            </a:r>
          </a:p>
          <a:p>
            <a:r>
              <a:rPr lang="en-US" sz="3600" dirty="0">
                <a:latin typeface="Symbol" pitchFamily="18" charset="2"/>
                <a:cs typeface="Arial" pitchFamily="34" charset="0"/>
              </a:rPr>
              <a:t>l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is determined experimentally</a:t>
            </a:r>
          </a:p>
          <a:p>
            <a:r>
              <a:rPr lang="en-US" sz="3600" dirty="0">
                <a:latin typeface="Symbol" pitchFamily="18" charset="2"/>
                <a:cs typeface="Arial" pitchFamily="34" charset="0"/>
              </a:rPr>
              <a:t>l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>
                <a:latin typeface="Arial" pitchFamily="34" charset="0"/>
                <a:cs typeface="Arial" pitchFamily="34" charset="0"/>
                <a:sym typeface="Symbol" pitchFamily="18" charset="2"/>
              </a:rPr>
              <a:t>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1 for sands and gravels</a:t>
            </a:r>
            <a:endParaRPr lang="en-US" sz="3600" dirty="0"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r>
              <a:rPr lang="en-US" sz="3600" dirty="0">
                <a:latin typeface="Symbol" pitchFamily="18" charset="2"/>
                <a:cs typeface="Arial" pitchFamily="34" charset="0"/>
              </a:rPr>
              <a:t>l</a:t>
            </a:r>
            <a:r>
              <a:rPr lang="en-US" sz="3600" dirty="0">
                <a:latin typeface="Arial" pitchFamily="34" charset="0"/>
                <a:cs typeface="Arial" pitchFamily="34" charset="0"/>
                <a:sym typeface="Symbol" pitchFamily="18" charset="2"/>
              </a:rPr>
              <a:t> = 0.01 - 0.05 for clays or fractured rock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3595</TotalTime>
  <Words>587</Words>
  <Application>Microsoft Office PowerPoint</Application>
  <PresentationFormat>On-screen Show (4:3)</PresentationFormat>
  <Paragraphs>114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4" baseType="lpstr">
      <vt:lpstr>Arial</vt:lpstr>
      <vt:lpstr>Calibri</vt:lpstr>
      <vt:lpstr>Cambria Math</vt:lpstr>
      <vt:lpstr>Corbel</vt:lpstr>
      <vt:lpstr>Symbol</vt:lpstr>
      <vt:lpstr>Times</vt:lpstr>
      <vt:lpstr>Times New Roman</vt:lpstr>
      <vt:lpstr>Wingdings</vt:lpstr>
      <vt:lpstr>Wingdings 2</vt:lpstr>
      <vt:lpstr>Wingdings 3</vt:lpstr>
      <vt:lpstr>Module</vt:lpstr>
      <vt:lpstr>Visio</vt:lpstr>
      <vt:lpstr>Darcy’s Law - Introduction</vt:lpstr>
      <vt:lpstr>Darcy’s Experiments</vt:lpstr>
      <vt:lpstr>Darcy’s Law</vt:lpstr>
      <vt:lpstr>Alternate Formulation</vt:lpstr>
      <vt:lpstr>Darcian vs. Seepage Velocity</vt:lpstr>
      <vt:lpstr>Seepage Velocity</vt:lpstr>
      <vt:lpstr>Seepage Velocity, cont.</vt:lpstr>
      <vt:lpstr>Effective Porosity</vt:lpstr>
      <vt:lpstr>Effective Porosity, cont.</vt:lpstr>
      <vt:lpstr>Permeability</vt:lpstr>
      <vt:lpstr>Permeability, cont.</vt:lpstr>
      <vt:lpstr>Typical Values of K</vt:lpstr>
    </vt:vector>
  </TitlesOfParts>
  <Company>Brigham Young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Norm Jones</dc:creator>
  <cp:lastModifiedBy>Norman Jones</cp:lastModifiedBy>
  <cp:revision>117</cp:revision>
  <cp:lastPrinted>2022-09-01T17:24:08Z</cp:lastPrinted>
  <dcterms:created xsi:type="dcterms:W3CDTF">2003-01-07T23:29:47Z</dcterms:created>
  <dcterms:modified xsi:type="dcterms:W3CDTF">2023-09-12T16:48:24Z</dcterms:modified>
</cp:coreProperties>
</file>