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oNKGj1bfAlexFicslJB93uaSc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http://ess.nrcan.gc.ca/2002_2006/gwp/p3/a9/index_e.php</a:t>
            </a:r>
            <a:endParaRPr/>
          </a:p>
        </p:txBody>
      </p:sp>
      <p:sp>
        <p:nvSpPr>
          <p:cNvPr id="247" name="Google Shape;247;p19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http://www.epnrm.sa.gov.au/Water/Groundwater.aspx</a:t>
            </a:r>
            <a:endParaRPr/>
          </a:p>
        </p:txBody>
      </p:sp>
      <p:sp>
        <p:nvSpPr>
          <p:cNvPr id="144" name="Google Shape;144;p5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http://md.water.usgs.gov/publications/fs-150-99/html/index.htm</a:t>
            </a: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http://crustal.usgs.gov/projects/Handcart_Gulch/watershed.html</a:t>
            </a:r>
            <a:endParaRPr/>
          </a:p>
        </p:txBody>
      </p:sp>
      <p:sp>
        <p:nvSpPr>
          <p:cNvPr id="158" name="Google Shape;158;p7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/>
          <p:nvPr/>
        </p:nvSpPr>
        <p:spPr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;p24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alibri"/>
              <a:buNone/>
              <a:defRPr sz="4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4"/>
          <p:cNvSpPr/>
          <p:nvPr/>
        </p:nvSpPr>
        <p:spPr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2"/>
          <p:cNvSpPr txBox="1"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4570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2000"/>
              <a:buFont typeface="Calibri"/>
              <a:buNone/>
              <a:defRPr sz="2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7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32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32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BAB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5"/>
            <a:ext cx="4625609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/>
          <p:nvPr/>
        </p:nvSpPr>
        <p:spPr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34"/>
          <p:cNvSpPr/>
          <p:nvPr/>
        </p:nvSpPr>
        <p:spPr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34"/>
          <p:cNvSpPr txBox="1">
            <a:spLocks noGrp="1"/>
          </p:cNvSpPr>
          <p:nvPr>
            <p:ph type="title"/>
          </p:nvPr>
        </p:nvSpPr>
        <p:spPr>
          <a:xfrm rot="5400000">
            <a:off x="4808537" y="2247903"/>
            <a:ext cx="5851525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22066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9" name="Google Shape;109;p34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ftr" idx="11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/>
          <p:nvPr/>
        </p:nvSpPr>
        <p:spPr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23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alibri"/>
              <a:buNone/>
              <a:defRPr sz="4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23"/>
          <p:cNvSpPr/>
          <p:nvPr/>
        </p:nvSpPr>
        <p:spPr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/>
          <p:nvPr/>
        </p:nvSpPr>
        <p:spPr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28"/>
          <p:cNvSpPr/>
          <p:nvPr/>
        </p:nvSpPr>
        <p:spPr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700"/>
              <a:buFont typeface="Calibri"/>
              <a:buNone/>
              <a:defRPr sz="47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0" rIns="4570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50520" algn="l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50520" algn="l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4570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2000"/>
              <a:buFont typeface="Calibri"/>
              <a:buNone/>
              <a:defRPr sz="2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1"/>
          </p:nvPr>
        </p:nvSpPr>
        <p:spPr>
          <a:xfrm>
            <a:off x="3019377" y="1743133"/>
            <a:ext cx="5920641" cy="455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91160" algn="l">
              <a:spcBef>
                <a:spcPts val="0"/>
              </a:spcBef>
              <a:spcAft>
                <a:spcPts val="0"/>
              </a:spcAft>
              <a:buSzPts val="2560"/>
              <a:buChar char="◼"/>
              <a:defRPr sz="3200"/>
            </a:lvl1pPr>
            <a:lvl2pPr marL="914400" lvl="1" indent="-388619" algn="l">
              <a:spcBef>
                <a:spcPts val="560"/>
              </a:spcBef>
              <a:spcAft>
                <a:spcPts val="0"/>
              </a:spcAft>
              <a:buSzPts val="252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2"/>
          </p:nvPr>
        </p:nvSpPr>
        <p:spPr>
          <a:xfrm>
            <a:off x="167838" y="1730018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31"/>
          <p:cNvSpPr/>
          <p:nvPr/>
        </p:nvSpPr>
        <p:spPr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31"/>
          <p:cNvSpPr/>
          <p:nvPr/>
        </p:nvSpPr>
        <p:spPr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22"/>
          <p:cNvSpPr/>
          <p:nvPr/>
        </p:nvSpPr>
        <p:spPr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2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/>
          <p:nvPr/>
        </p:nvSpPr>
        <p:spPr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27;p21"/>
          <p:cNvSpPr/>
          <p:nvPr/>
        </p:nvSpPr>
        <p:spPr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800"/>
              <a:buFont typeface="Calibri"/>
              <a:buNone/>
            </a:pPr>
            <a:r>
              <a:rPr lang="en-US" sz="4800"/>
              <a:t>Developing the Conceptual Model</a:t>
            </a:r>
            <a:endParaRPr/>
          </a:p>
        </p:txBody>
      </p:sp>
      <p:sp>
        <p:nvSpPr>
          <p:cNvPr id="117" name="Google Shape;117;p1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CE 547 – BRIGHAM YOUNG UNIVERSITY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Hydrogeologic Units</a:t>
            </a:r>
            <a:endParaRPr/>
          </a:p>
        </p:txBody>
      </p:sp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00200"/>
            <a:ext cx="8305800" cy="5151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Hydrogeologic Units</a:t>
            </a:r>
            <a:endParaRPr/>
          </a:p>
        </p:txBody>
      </p:sp>
      <p:pic>
        <p:nvPicPr>
          <p:cNvPr id="190" name="Google Shape;19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625246"/>
            <a:ext cx="8857431" cy="5156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2D vs. 3D?</a:t>
            </a:r>
            <a:endParaRPr/>
          </a:p>
        </p:txBody>
      </p:sp>
      <p:sp>
        <p:nvSpPr>
          <p:cNvPr id="196" name="Google Shape;196;p12"/>
          <p:cNvSpPr txBox="1">
            <a:spLocks noGrp="1"/>
          </p:cNvSpPr>
          <p:nvPr>
            <p:ph type="body" idx="1"/>
          </p:nvPr>
        </p:nvSpPr>
        <p:spPr>
          <a:xfrm>
            <a:off x="381000" y="1828800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/>
          <a:p>
            <a:pPr marL="118871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Is the flow primarily horizontal?</a:t>
            </a:r>
            <a:endParaRPr/>
          </a:p>
          <a:p>
            <a:pPr marL="118871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118871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Is it necessary to capture the vertical component of flow in light of the modeling objectives?</a:t>
            </a:r>
            <a:endParaRPr/>
          </a:p>
          <a:p>
            <a:pPr marL="118871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118871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Regional vs. local model?</a:t>
            </a:r>
            <a:endParaRPr/>
          </a:p>
          <a:p>
            <a:pPr marL="118871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118871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How much data is available?</a:t>
            </a:r>
            <a:endParaRPr/>
          </a:p>
        </p:txBody>
      </p:sp>
      <p:pic>
        <p:nvPicPr>
          <p:cNvPr id="197" name="Google Shape;19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600200"/>
            <a:ext cx="2590800" cy="274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 descr="C:\Gil\GWDataModel_Book\chapter8\chapter 8 figs\Figure8.2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4505412"/>
            <a:ext cx="3972339" cy="2352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2D Areal Models</a:t>
            </a:r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body" idx="1"/>
          </p:nvPr>
        </p:nvSpPr>
        <p:spPr>
          <a:xfrm>
            <a:off x="447674" y="1895474"/>
            <a:ext cx="3819525" cy="442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118871" lvl="0" indent="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Single layer models</a:t>
            </a:r>
            <a:endParaRPr/>
          </a:p>
          <a:p>
            <a:pPr marL="118871" lvl="0" indent="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118871" lvl="0" indent="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Used when flow is primarily horizontal</a:t>
            </a:r>
            <a:endParaRPr/>
          </a:p>
        </p:txBody>
      </p:sp>
      <p:pic>
        <p:nvPicPr>
          <p:cNvPr id="205" name="Google Shape;2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905000"/>
            <a:ext cx="3097213" cy="41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2D Profile Models</a:t>
            </a:r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118871" lvl="0" indent="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Used when flow field is constant along a horizontal axis</a:t>
            </a:r>
            <a:endParaRPr/>
          </a:p>
        </p:txBody>
      </p:sp>
      <p:pic>
        <p:nvPicPr>
          <p:cNvPr id="212" name="Google Shape;21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3581400"/>
            <a:ext cx="7696200" cy="23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Full 3D Models</a:t>
            </a:r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body" idx="1"/>
          </p:nvPr>
        </p:nvSpPr>
        <p:spPr>
          <a:xfrm>
            <a:off x="228600" y="17526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118871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Full 3D equations are solved for each point in the model</a:t>
            </a:r>
            <a:endParaRPr/>
          </a:p>
          <a:p>
            <a:pPr marL="118871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118871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Used when vertical component of flow is important to modeling objectives</a:t>
            </a:r>
            <a:endParaRPr/>
          </a:p>
        </p:txBody>
      </p:sp>
      <p:pic>
        <p:nvPicPr>
          <p:cNvPr id="219" name="Google Shape;219;p15" descr="mesh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514600"/>
            <a:ext cx="4769567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Steady State vs. Transient</a:t>
            </a:r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0480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118871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68"/>
              <a:buNone/>
            </a:pPr>
            <a:r>
              <a:rPr lang="en-US" sz="2960"/>
              <a:t>How significant are the transient stresses? </a:t>
            </a:r>
            <a:endParaRPr/>
          </a:p>
          <a:p>
            <a:pPr marL="118871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68"/>
              <a:buNone/>
            </a:pPr>
            <a:endParaRPr sz="2960"/>
          </a:p>
          <a:p>
            <a:pPr marL="118871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68"/>
              <a:buNone/>
            </a:pPr>
            <a:r>
              <a:rPr lang="en-US" sz="2960"/>
              <a:t>How close are the stresses to the critical parts of the model?</a:t>
            </a:r>
            <a:endParaRPr/>
          </a:p>
          <a:p>
            <a:pPr marL="118871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68"/>
              <a:buNone/>
            </a:pPr>
            <a:endParaRPr sz="2960"/>
          </a:p>
          <a:p>
            <a:pPr marL="118871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68"/>
              <a:buNone/>
            </a:pPr>
            <a:r>
              <a:rPr lang="en-US" sz="2960"/>
              <a:t>Is sufficient transient data available?</a:t>
            </a:r>
            <a:endParaRPr sz="2960"/>
          </a:p>
        </p:txBody>
      </p:sp>
      <p:pic>
        <p:nvPicPr>
          <p:cNvPr id="226" name="Google Shape;226;p16" descr="D:\Gil\GWDataModel_Book\Chapter7\Ch07_Figures\Ch07_FinalFigures\Figure7.05_rasterseries cop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1524000"/>
            <a:ext cx="6019800" cy="4856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6"/>
          <p:cNvSpPr txBox="1"/>
          <p:nvPr/>
        </p:nvSpPr>
        <p:spPr>
          <a:xfrm>
            <a:off x="6400800" y="2743200"/>
            <a:ext cx="9906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1991</a:t>
            </a:r>
            <a:endParaRPr/>
          </a:p>
        </p:txBody>
      </p:sp>
      <p:sp>
        <p:nvSpPr>
          <p:cNvPr id="228" name="Google Shape;228;p16"/>
          <p:cNvSpPr txBox="1"/>
          <p:nvPr/>
        </p:nvSpPr>
        <p:spPr>
          <a:xfrm>
            <a:off x="7010400" y="3581400"/>
            <a:ext cx="9906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1992</a:t>
            </a:r>
            <a:endParaRPr/>
          </a:p>
        </p:txBody>
      </p:sp>
      <p:sp>
        <p:nvSpPr>
          <p:cNvPr id="229" name="Google Shape;229;p16"/>
          <p:cNvSpPr txBox="1"/>
          <p:nvPr/>
        </p:nvSpPr>
        <p:spPr>
          <a:xfrm>
            <a:off x="7620000" y="4495800"/>
            <a:ext cx="9906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1993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Boundary Conditions</a:t>
            </a:r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dirty="0"/>
              <a:t>How far should the model be extended?</a:t>
            </a:r>
            <a:endParaRPr dirty="0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dirty="0"/>
              <a:t>No-Flow</a:t>
            </a:r>
            <a:endParaRPr dirty="0"/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 dirty="0"/>
              <a:t>Physical barrier (e.g. bedrock outcropping)</a:t>
            </a:r>
            <a:endParaRPr dirty="0"/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 dirty="0"/>
              <a:t>Groundwater divide</a:t>
            </a:r>
            <a:endParaRPr dirty="0"/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 dirty="0"/>
              <a:t>Parallel flow boundary</a:t>
            </a:r>
            <a:endParaRPr dirty="0"/>
          </a:p>
          <a:p>
            <a:pPr marL="438912" lvl="0" indent="-320040" algn="l" rtl="0">
              <a:spcBef>
                <a:spcPts val="0"/>
              </a:spcBef>
              <a:spcAft>
                <a:spcPts val="0"/>
              </a:spcAft>
              <a:buSzPts val="2560"/>
              <a:buChar char="◼"/>
            </a:pPr>
            <a:r>
              <a:rPr lang="en-US" dirty="0"/>
              <a:t>Head</a:t>
            </a:r>
            <a:endParaRPr dirty="0"/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 dirty="0"/>
              <a:t>Constant head (strong source/sink)</a:t>
            </a:r>
            <a:endParaRPr dirty="0"/>
          </a:p>
          <a:p>
            <a:pPr marL="731520" lvl="1" indent="-274319" algn="l" rtl="0">
              <a:spcBef>
                <a:spcPts val="560"/>
              </a:spcBef>
              <a:spcAft>
                <a:spcPts val="0"/>
              </a:spcAft>
              <a:buSzPts val="2520"/>
              <a:buChar char="▪"/>
            </a:pPr>
            <a:r>
              <a:rPr lang="en-US" dirty="0"/>
              <a:t>Head dependent (river, drain, lake)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Sources and Sinks</a:t>
            </a:r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body" idx="4294967295"/>
          </p:nvPr>
        </p:nvSpPr>
        <p:spPr>
          <a:xfrm>
            <a:off x="685800" y="16764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118871" lvl="0" indent="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What are the main sources and sinks you want to include in the model?</a:t>
            </a:r>
            <a:endParaRPr/>
          </a:p>
        </p:txBody>
      </p:sp>
      <p:pic>
        <p:nvPicPr>
          <p:cNvPr id="242" name="Google Shape;242;p18" descr="redro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3200400"/>
            <a:ext cx="4456529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8"/>
          <p:cNvSpPr txBox="1"/>
          <p:nvPr/>
        </p:nvSpPr>
        <p:spPr>
          <a:xfrm>
            <a:off x="838201" y="3238500"/>
            <a:ext cx="2438400" cy="3108543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Drains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Lakes,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Reservoirs,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Water Budget</a:t>
            </a:r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body" idx="1"/>
          </p:nvPr>
        </p:nvSpPr>
        <p:spPr>
          <a:xfrm>
            <a:off x="457200" y="1746616"/>
            <a:ext cx="8229600" cy="134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76"/>
              <a:buChar char="◼"/>
            </a:pPr>
            <a:r>
              <a:rPr lang="en-US" sz="2720"/>
              <a:t>Determine a water budget for the site in question</a:t>
            </a:r>
            <a:endParaRPr/>
          </a:p>
          <a:p>
            <a:pPr marL="438912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76"/>
              <a:buChar char="◼"/>
            </a:pPr>
            <a:r>
              <a:rPr lang="en-US" sz="2720"/>
              <a:t>Includes an estimate of the total inflows and outflows</a:t>
            </a:r>
            <a:endParaRPr sz="2720"/>
          </a:p>
        </p:txBody>
      </p:sp>
      <p:pic>
        <p:nvPicPr>
          <p:cNvPr id="251" name="Google Shape;25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3124200"/>
            <a:ext cx="6975166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Definition</a:t>
            </a:r>
            <a:endParaRPr/>
          </a:p>
        </p:txBody>
      </p:sp>
      <p:grpSp>
        <p:nvGrpSpPr>
          <p:cNvPr id="123" name="Google Shape;123;p2"/>
          <p:cNvGrpSpPr/>
          <p:nvPr/>
        </p:nvGrpSpPr>
        <p:grpSpPr>
          <a:xfrm>
            <a:off x="5867400" y="2585431"/>
            <a:ext cx="3124200" cy="523655"/>
            <a:chOff x="6400800" y="2659956"/>
            <a:chExt cx="3124200" cy="523655"/>
          </a:xfrm>
        </p:grpSpPr>
        <p:sp>
          <p:nvSpPr>
            <p:cNvPr id="124" name="Google Shape;124;p2"/>
            <p:cNvSpPr/>
            <p:nvPr/>
          </p:nvSpPr>
          <p:spPr>
            <a:xfrm>
              <a:off x="6400800" y="2659956"/>
              <a:ext cx="1973966" cy="523655"/>
            </a:xfrm>
            <a:prstGeom prst="rect">
              <a:avLst/>
            </a:prstGeom>
            <a:solidFill>
              <a:srgbClr val="FF0000"/>
            </a:solidFill>
            <a:ln w="48000" cap="flat" cmpd="thickThin">
              <a:solidFill>
                <a:srgbClr val="AF7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flipH="1">
              <a:off x="8784763" y="2725413"/>
              <a:ext cx="740237" cy="39274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aphicFrame>
        <p:nvGraphicFramePr>
          <p:cNvPr id="126" name="Google Shape;126;p2"/>
          <p:cNvGraphicFramePr/>
          <p:nvPr/>
        </p:nvGraphicFramePr>
        <p:xfrm>
          <a:off x="3810000" y="2057400"/>
          <a:ext cx="4438925" cy="394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438925" imgH="3946613" progId="Visio.Drawing.11">
                  <p:embed/>
                </p:oleObj>
              </mc:Choice>
              <mc:Fallback>
                <p:oleObj r:id="rId3" imgW="4438925" imgH="3946613" progId="Visio.Drawing.11">
                  <p:embed/>
                  <p:pic>
                    <p:nvPicPr>
                      <p:cNvPr id="126" name="Google Shape;126;p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3810000" y="2057400"/>
                        <a:ext cx="4438925" cy="394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Google Shape;127;p2"/>
          <p:cNvSpPr txBox="1"/>
          <p:nvPr/>
        </p:nvSpPr>
        <p:spPr>
          <a:xfrm>
            <a:off x="381000" y="2133600"/>
            <a:ext cx="312420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simplified representation of a real aquifer system including the hydrogeologic units, boundaries, sources, and sinks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Water Budget</a:t>
            </a:r>
            <a:endParaRPr/>
          </a:p>
        </p:txBody>
      </p:sp>
      <p:pic>
        <p:nvPicPr>
          <p:cNvPr id="257" name="Google Shape;2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600200"/>
            <a:ext cx="7848600" cy="5119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76D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Conceptual Model</a:t>
            </a:r>
            <a:endParaRPr/>
          </a:p>
        </p:txBody>
      </p:sp>
      <p:graphicFrame>
        <p:nvGraphicFramePr>
          <p:cNvPr id="133" name="Google Shape;133;p3"/>
          <p:cNvGraphicFramePr/>
          <p:nvPr/>
        </p:nvGraphicFramePr>
        <p:xfrm>
          <a:off x="1524000" y="1984375"/>
          <a:ext cx="6086475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086475" imgH="4264025" progId="">
                  <p:embed/>
                </p:oleObj>
              </mc:Choice>
              <mc:Fallback>
                <p:oleObj r:id="rId3" imgW="6086475" imgH="4264025" progId="">
                  <p:embed/>
                  <p:pic>
                    <p:nvPicPr>
                      <p:cNvPr id="133" name="Google Shape;133;p3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524000" y="1984375"/>
                        <a:ext cx="6086475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Grid-Based Numerical Model</a:t>
            </a:r>
            <a:endParaRPr/>
          </a:p>
        </p:txBody>
      </p:sp>
      <p:graphicFrame>
        <p:nvGraphicFramePr>
          <p:cNvPr id="140" name="Google Shape;140;p4"/>
          <p:cNvGraphicFramePr/>
          <p:nvPr/>
        </p:nvGraphicFramePr>
        <p:xfrm>
          <a:off x="990600" y="2133600"/>
          <a:ext cx="722823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228238" imgH="4267200" progId="Visio.Drawing.11">
                  <p:embed/>
                </p:oleObj>
              </mc:Choice>
              <mc:Fallback>
                <p:oleObj r:id="rId3" imgW="7228238" imgH="4267200" progId="Visio.Drawing.11">
                  <p:embed/>
                  <p:pic>
                    <p:nvPicPr>
                      <p:cNvPr id="140" name="Google Shape;140;p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90600" y="2133600"/>
                        <a:ext cx="722823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Sample Conceptual Model</a:t>
            </a:r>
            <a:endParaRPr/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600200"/>
            <a:ext cx="7162800" cy="5156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Sample Conceptual Model</a:t>
            </a:r>
            <a:endParaRPr/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730297"/>
            <a:ext cx="4724400" cy="5127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Alternate Conceptual Models</a:t>
            </a:r>
            <a:endParaRPr/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19250"/>
            <a:ext cx="4293412" cy="52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3581400"/>
            <a:ext cx="4135337" cy="200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Parsimony</a:t>
            </a:r>
            <a:endParaRPr/>
          </a:p>
        </p:txBody>
      </p:sp>
      <p:sp>
        <p:nvSpPr>
          <p:cNvPr id="168" name="Google Shape;168;p8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118871" lvl="0" indent="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Keep the model complex enough to be useful, but simple enough to be manageable</a:t>
            </a:r>
            <a:endParaRPr/>
          </a:p>
        </p:txBody>
      </p:sp>
      <p:sp>
        <p:nvSpPr>
          <p:cNvPr id="169" name="Google Shape;169;p8"/>
          <p:cNvSpPr txBox="1"/>
          <p:nvPr/>
        </p:nvSpPr>
        <p:spPr>
          <a:xfrm>
            <a:off x="609600" y="4648200"/>
            <a:ext cx="5715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“Everything should be made as simple as possible. But not simpler.”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– Albert Einstein</a:t>
            </a:r>
            <a:endParaRPr sz="2400" b="1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4419600"/>
            <a:ext cx="1905000" cy="18603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Characterize Aquifer Units</a:t>
            </a:r>
            <a:endParaRPr/>
          </a:p>
        </p:txBody>
      </p:sp>
      <p:sp>
        <p:nvSpPr>
          <p:cNvPr id="176" name="Google Shape;176;p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001000" cy="112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/>
          <a:p>
            <a:pPr marL="118871" lvl="0" indent="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/>
              <a:t>Determine principal hydrogeologic units</a:t>
            </a:r>
            <a:endParaRPr/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276600"/>
            <a:ext cx="4379785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 txBox="1"/>
          <p:nvPr/>
        </p:nvSpPr>
        <p:spPr>
          <a:xfrm>
            <a:off x="685800" y="2908280"/>
            <a:ext cx="3276600" cy="3046988"/>
          </a:xfrm>
          <a:prstGeom prst="rect">
            <a:avLst/>
          </a:prstGeom>
          <a:solidFill>
            <a:schemeClr val="lt1"/>
          </a:solidFill>
          <a:ln w="48000" cap="flat" cmpd="thickThin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Hydrogeologic 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zone that exhibits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hydraulic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include multiple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geologic units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On-screen Show (4:3)</PresentationFormat>
  <Paragraphs>79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Noto Sans Symbols</vt:lpstr>
      <vt:lpstr>Times New Roman</vt:lpstr>
      <vt:lpstr>Module</vt:lpstr>
      <vt:lpstr>Module</vt:lpstr>
      <vt:lpstr>Visio.Drawing.11</vt:lpstr>
      <vt:lpstr>Developing the Conceptual Model</vt:lpstr>
      <vt:lpstr>Definition</vt:lpstr>
      <vt:lpstr>Conceptual Model</vt:lpstr>
      <vt:lpstr>Grid-Based Numerical Model</vt:lpstr>
      <vt:lpstr>Sample Conceptual Model</vt:lpstr>
      <vt:lpstr>Sample Conceptual Model</vt:lpstr>
      <vt:lpstr>Alternate Conceptual Models</vt:lpstr>
      <vt:lpstr>Parsimony</vt:lpstr>
      <vt:lpstr>Characterize Aquifer Units</vt:lpstr>
      <vt:lpstr>Hydrogeologic Units</vt:lpstr>
      <vt:lpstr>Hydrogeologic Units</vt:lpstr>
      <vt:lpstr>2D vs. 3D?</vt:lpstr>
      <vt:lpstr>2D Areal Models</vt:lpstr>
      <vt:lpstr>2D Profile Models</vt:lpstr>
      <vt:lpstr>Full 3D Models</vt:lpstr>
      <vt:lpstr>Steady State vs. Transient</vt:lpstr>
      <vt:lpstr>Boundary Conditions</vt:lpstr>
      <vt:lpstr>Sources and Sinks</vt:lpstr>
      <vt:lpstr>Water Budget</vt:lpstr>
      <vt:lpstr>Water Budget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the Conceptual Model</dc:title>
  <dc:creator>Norm Jones</dc:creator>
  <cp:lastModifiedBy>Norm Jones</cp:lastModifiedBy>
  <cp:revision>2</cp:revision>
  <cp:lastPrinted>2022-09-12T22:34:00Z</cp:lastPrinted>
  <dcterms:created xsi:type="dcterms:W3CDTF">2003-01-14T18:16:25Z</dcterms:created>
  <dcterms:modified xsi:type="dcterms:W3CDTF">2022-09-13T21:54:11Z</dcterms:modified>
</cp:coreProperties>
</file>