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343" r:id="rId2"/>
    <p:sldId id="360" r:id="rId3"/>
    <p:sldId id="258" r:id="rId4"/>
    <p:sldId id="259" r:id="rId5"/>
    <p:sldId id="341" r:id="rId6"/>
    <p:sldId id="280" r:id="rId7"/>
    <p:sldId id="260" r:id="rId8"/>
    <p:sldId id="271" r:id="rId9"/>
    <p:sldId id="329" r:id="rId10"/>
    <p:sldId id="330" r:id="rId11"/>
    <p:sldId id="349" r:id="rId12"/>
    <p:sldId id="350" r:id="rId13"/>
    <p:sldId id="322" r:id="rId14"/>
    <p:sldId id="348" r:id="rId15"/>
    <p:sldId id="352" r:id="rId16"/>
    <p:sldId id="354" r:id="rId17"/>
    <p:sldId id="351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FF0000"/>
    <a:srgbClr val="1BFD1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19" autoAdjust="0"/>
  </p:normalViewPr>
  <p:slideViewPr>
    <p:cSldViewPr>
      <p:cViewPr varScale="1">
        <p:scale>
          <a:sx n="120" d="100"/>
          <a:sy n="120" d="100"/>
        </p:scale>
        <p:origin x="1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0957" y="0"/>
            <a:ext cx="3071614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t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011"/>
            <a:ext cx="3073135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defTabSz="882921">
              <a:defRPr sz="1200"/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0957" y="8866011"/>
            <a:ext cx="3071614" cy="4426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8271" tIns="44136" rIns="88271" bIns="44136" numCol="1" anchor="b" anchorCtr="0" compatLnSpc="1">
            <a:prstTxWarp prst="textNoShape">
              <a:avLst/>
            </a:prstTxWarp>
          </a:bodyPr>
          <a:lstStyle>
            <a:lvl1pPr algn="r" defTabSz="882921">
              <a:defRPr sz="1200"/>
            </a:lvl1pPr>
          </a:lstStyle>
          <a:p>
            <a:fld id="{5D6FFECF-8E01-467C-9A75-C19A5EE4C9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7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0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392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7475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88139" tIns="44070" rIns="88139" bIns="44070"/>
          <a:lstStyle/>
          <a:p>
            <a:fld id="{03F7FBEF-6B3A-4A1A-A95F-E261D8F64EEF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139" tIns="44070" rIns="88139" bIns="44070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5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lIns="88139" tIns="44070" rIns="88139" bIns="44070">
            <a:normAutofit/>
          </a:bodyPr>
          <a:lstStyle/>
          <a:p>
            <a:r>
              <a:rPr lang="en-US" dirty="0"/>
              <a:t>http://va.water.usgs.gov/online_pubs/WRIR/98-4085/g-wfmcpasys_va.html</a:t>
            </a:r>
          </a:p>
        </p:txBody>
      </p:sp>
    </p:spTree>
    <p:extLst>
      <p:ext uri="{BB962C8B-B14F-4D97-AF65-F5344CB8AC3E}">
        <p14:creationId xmlns:p14="http://schemas.microsoft.com/office/powerpoint/2010/main" val="428522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90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:notes"/>
          <p:cNvSpPr txBox="1">
            <a:spLocks noGrp="1"/>
          </p:cNvSpPr>
          <p:nvPr>
            <p:ph type="body" idx="1"/>
          </p:nvPr>
        </p:nvSpPr>
        <p:spPr>
          <a:xfrm>
            <a:off x="701021" y="4415771"/>
            <a:ext cx="5608310" cy="4183365"/>
          </a:xfrm>
          <a:prstGeom prst="rect">
            <a:avLst/>
          </a:prstGeom>
        </p:spPr>
        <p:txBody>
          <a:bodyPr spcFirstLastPara="1" wrap="square" lIns="88125" tIns="88125" rIns="88125" bIns="881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356" name="Google Shape;3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r>
              <a:rPr lang="en-US"/>
              <a:t>There is a layer discretization file and a global package file that are used by the Global Process.</a:t>
            </a:r>
          </a:p>
        </p:txBody>
      </p:sp>
    </p:spTree>
    <p:extLst>
      <p:ext uri="{BB962C8B-B14F-4D97-AF65-F5344CB8AC3E}">
        <p14:creationId xmlns:p14="http://schemas.microsoft.com/office/powerpoint/2010/main" val="35474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71" tIns="44136" rIns="88271" bIns="441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0A9C-B2DB-4C16-8A28-713EBE4752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F108-B787-4584-97E9-F3039D37E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C95A-72C8-4197-9A09-0B25ABF36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4B675AEC-91CD-4E79-AFF3-429B96553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477000"/>
            <a:ext cx="284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fld id="{F305FAB8-3A3A-4E6C-9C71-2F45BE4D8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E501-8EC1-44D8-B6EC-BDCA36A6C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A20C-ECA8-4122-A9F4-3C479FE0B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B0B8-82A1-4CFA-A2AE-A08D2C2D6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7533-6CBD-4C9B-A902-424A9A4FC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EEAC-786C-4033-B347-9D8F27D79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B11E8-DE58-4D6B-A7F8-A7F8CA4A9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10A98-D0CD-42A1-AD45-9C344000A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32B93-13AE-42DE-9596-A62106741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AF9C09-362B-413D-A32C-CC31E8190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60648"/>
            <a:ext cx="8077200" cy="16733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>
                <a:solidFill>
                  <a:schemeClr val="accent1">
                    <a:satMod val="150000"/>
                  </a:schemeClr>
                </a:solidFill>
              </a:rPr>
              <a:t>MODFLOW – </a:t>
            </a:r>
            <a:r>
              <a:rPr lang="en-US" sz="4200" dirty="0"/>
              <a:t>Organization &amp; Main Packages</a:t>
            </a:r>
            <a:endParaRPr lang="en-US" sz="4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8077200" cy="1500188"/>
          </a:xfrm>
        </p:spPr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Water Flow Process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solution of the ground water flow equation by the FD method</a:t>
            </a:r>
          </a:p>
          <a:p>
            <a:r>
              <a:rPr lang="en-US" dirty="0"/>
              <a:t>Main part of MODFLOW code</a:t>
            </a:r>
          </a:p>
          <a:p>
            <a:r>
              <a:rPr lang="en-US" dirty="0"/>
              <a:t>Includes</a:t>
            </a:r>
          </a:p>
          <a:p>
            <a:pPr lvl="1"/>
            <a:r>
              <a:rPr lang="en-US" dirty="0"/>
              <a:t>Flow package (BCF, LPF, or HUF)</a:t>
            </a:r>
          </a:p>
          <a:p>
            <a:pPr lvl="1"/>
            <a:r>
              <a:rPr lang="en-US" dirty="0"/>
              <a:t>Source/sink packages</a:t>
            </a:r>
          </a:p>
          <a:p>
            <a:pPr lvl="1"/>
            <a:r>
              <a:rPr lang="en-US" dirty="0"/>
              <a:t>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 Process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r>
              <a:rPr lang="en-US" dirty="0"/>
              <a:t>Used for model calibration</a:t>
            </a:r>
          </a:p>
          <a:p>
            <a:r>
              <a:rPr lang="en-US" dirty="0"/>
              <a:t>Calculates model-simulated heads and discharges to sources/sinks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1070"/>
            <a:ext cx="336232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Packages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1684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Discretization </a:t>
            </a:r>
          </a:p>
          <a:p>
            <a:pPr lvl="1"/>
            <a:r>
              <a:rPr lang="en-US" dirty="0"/>
              <a:t>Rows, columns, layers (number and dimension)</a:t>
            </a:r>
          </a:p>
          <a:p>
            <a:r>
              <a:rPr lang="en-US" dirty="0"/>
              <a:t>Basic </a:t>
            </a:r>
          </a:p>
          <a:p>
            <a:pPr lvl="1"/>
            <a:r>
              <a:rPr lang="en-US" dirty="0"/>
              <a:t>Active cells (IBOUND)</a:t>
            </a:r>
          </a:p>
          <a:p>
            <a:pPr lvl="1"/>
            <a:r>
              <a:rPr lang="en-US" dirty="0"/>
              <a:t>Starting heads</a:t>
            </a:r>
          </a:p>
          <a:p>
            <a:r>
              <a:rPr lang="en-US" dirty="0"/>
              <a:t>Output Control</a:t>
            </a:r>
          </a:p>
          <a:p>
            <a:pPr lvl="1"/>
            <a:r>
              <a:rPr lang="en-US" dirty="0"/>
              <a:t>What should be written to output files and at what frequency</a:t>
            </a:r>
          </a:p>
          <a:p>
            <a:r>
              <a:rPr lang="en-US" dirty="0"/>
              <a:t>Flow Package (BCF, *LPF, HUF, UPW)</a:t>
            </a:r>
          </a:p>
          <a:p>
            <a:pPr lvl="1"/>
            <a:r>
              <a:rPr lang="en-US" dirty="0"/>
              <a:t>Aquifer properties (K, Ss,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Solver (SIP, SSOR, *PCG, GMG, etc.)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84F4C-2533-31AD-C543-288E5A32FDEE}"/>
              </a:ext>
            </a:extLst>
          </p:cNvPr>
          <p:cNvSpPr txBox="1"/>
          <p:nvPr/>
        </p:nvSpPr>
        <p:spPr>
          <a:xfrm>
            <a:off x="609600" y="60960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*Default selection in GMS</a:t>
            </a:r>
          </a:p>
        </p:txBody>
      </p:sp>
    </p:spTree>
    <p:extLst>
      <p:ext uri="{BB962C8B-B14F-4D97-AF65-F5344CB8AC3E}">
        <p14:creationId xmlns:p14="http://schemas.microsoft.com/office/powerpoint/2010/main" val="21972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Active/Inactive Zones</a:t>
            </a:r>
          </a:p>
        </p:txBody>
      </p:sp>
      <p:grpSp>
        <p:nvGrpSpPr>
          <p:cNvPr id="68904" name="Group 296"/>
          <p:cNvGrpSpPr>
            <a:grpSpLocks/>
          </p:cNvGrpSpPr>
          <p:nvPr/>
        </p:nvGrpSpPr>
        <p:grpSpPr bwMode="auto">
          <a:xfrm>
            <a:off x="1600200" y="2514600"/>
            <a:ext cx="5486400" cy="2743200"/>
            <a:chOff x="1008" y="2352"/>
            <a:chExt cx="3456" cy="1728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100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15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29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144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158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172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273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Rectangle 18"/>
            <p:cNvSpPr>
              <a:spLocks noChangeArrowheads="1"/>
            </p:cNvSpPr>
            <p:nvPr/>
          </p:nvSpPr>
          <p:spPr bwMode="auto">
            <a:xfrm>
              <a:off x="288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302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316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331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345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360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374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388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403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417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432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100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115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129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144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302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Rectangle 44"/>
            <p:cNvSpPr>
              <a:spLocks noChangeArrowheads="1"/>
            </p:cNvSpPr>
            <p:nvPr/>
          </p:nvSpPr>
          <p:spPr bwMode="auto">
            <a:xfrm>
              <a:off x="316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331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Rectangle 46"/>
            <p:cNvSpPr>
              <a:spLocks noChangeArrowheads="1"/>
            </p:cNvSpPr>
            <p:nvPr/>
          </p:nvSpPr>
          <p:spPr bwMode="auto">
            <a:xfrm>
              <a:off x="345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Rectangle 47"/>
            <p:cNvSpPr>
              <a:spLocks noChangeArrowheads="1"/>
            </p:cNvSpPr>
            <p:nvPr/>
          </p:nvSpPr>
          <p:spPr bwMode="auto">
            <a:xfrm>
              <a:off x="360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Rectangle 48"/>
            <p:cNvSpPr>
              <a:spLocks noChangeArrowheads="1"/>
            </p:cNvSpPr>
            <p:nvPr/>
          </p:nvSpPr>
          <p:spPr bwMode="auto">
            <a:xfrm>
              <a:off x="374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Rectangle 49"/>
            <p:cNvSpPr>
              <a:spLocks noChangeArrowheads="1"/>
            </p:cNvSpPr>
            <p:nvPr/>
          </p:nvSpPr>
          <p:spPr bwMode="auto">
            <a:xfrm>
              <a:off x="388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403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9" name="Rectangle 51"/>
            <p:cNvSpPr>
              <a:spLocks noChangeArrowheads="1"/>
            </p:cNvSpPr>
            <p:nvPr/>
          </p:nvSpPr>
          <p:spPr bwMode="auto">
            <a:xfrm>
              <a:off x="417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Rectangle 52"/>
            <p:cNvSpPr>
              <a:spLocks noChangeArrowheads="1"/>
            </p:cNvSpPr>
            <p:nvPr/>
          </p:nvSpPr>
          <p:spPr bwMode="auto">
            <a:xfrm>
              <a:off x="432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1" name="Rectangle 53"/>
            <p:cNvSpPr>
              <a:spLocks noChangeArrowheads="1"/>
            </p:cNvSpPr>
            <p:nvPr/>
          </p:nvSpPr>
          <p:spPr bwMode="auto">
            <a:xfrm>
              <a:off x="100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Rectangle 54"/>
            <p:cNvSpPr>
              <a:spLocks noChangeArrowheads="1"/>
            </p:cNvSpPr>
            <p:nvPr/>
          </p:nvSpPr>
          <p:spPr bwMode="auto">
            <a:xfrm>
              <a:off x="115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8" name="Rectangle 70"/>
            <p:cNvSpPr>
              <a:spLocks noChangeArrowheads="1"/>
            </p:cNvSpPr>
            <p:nvPr/>
          </p:nvSpPr>
          <p:spPr bwMode="auto">
            <a:xfrm>
              <a:off x="345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9" name="Rectangle 71"/>
            <p:cNvSpPr>
              <a:spLocks noChangeArrowheads="1"/>
            </p:cNvSpPr>
            <p:nvPr/>
          </p:nvSpPr>
          <p:spPr bwMode="auto">
            <a:xfrm>
              <a:off x="360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Rectangle 72"/>
            <p:cNvSpPr>
              <a:spLocks noChangeArrowheads="1"/>
            </p:cNvSpPr>
            <p:nvPr/>
          </p:nvSpPr>
          <p:spPr bwMode="auto">
            <a:xfrm>
              <a:off x="374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Rectangle 73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2" name="Rectangle 74"/>
            <p:cNvSpPr>
              <a:spLocks noChangeArrowheads="1"/>
            </p:cNvSpPr>
            <p:nvPr/>
          </p:nvSpPr>
          <p:spPr bwMode="auto">
            <a:xfrm>
              <a:off x="403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Rectangle 75"/>
            <p:cNvSpPr>
              <a:spLocks noChangeArrowheads="1"/>
            </p:cNvSpPr>
            <p:nvPr/>
          </p:nvSpPr>
          <p:spPr bwMode="auto">
            <a:xfrm>
              <a:off x="417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Rectangle 76"/>
            <p:cNvSpPr>
              <a:spLocks noChangeArrowheads="1"/>
            </p:cNvSpPr>
            <p:nvPr/>
          </p:nvSpPr>
          <p:spPr bwMode="auto">
            <a:xfrm>
              <a:off x="432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Rectangle 77"/>
            <p:cNvSpPr>
              <a:spLocks noChangeArrowheads="1"/>
            </p:cNvSpPr>
            <p:nvPr/>
          </p:nvSpPr>
          <p:spPr bwMode="auto">
            <a:xfrm>
              <a:off x="100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6" name="Rectangle 78"/>
            <p:cNvSpPr>
              <a:spLocks noChangeArrowheads="1"/>
            </p:cNvSpPr>
            <p:nvPr/>
          </p:nvSpPr>
          <p:spPr bwMode="auto">
            <a:xfrm>
              <a:off x="115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5" name="Rectangle 97"/>
            <p:cNvSpPr>
              <a:spLocks noChangeArrowheads="1"/>
            </p:cNvSpPr>
            <p:nvPr/>
          </p:nvSpPr>
          <p:spPr bwMode="auto">
            <a:xfrm>
              <a:off x="388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6" name="Rectangle 98"/>
            <p:cNvSpPr>
              <a:spLocks noChangeArrowheads="1"/>
            </p:cNvSpPr>
            <p:nvPr/>
          </p:nvSpPr>
          <p:spPr bwMode="auto">
            <a:xfrm>
              <a:off x="403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7" name="Rectangle 99"/>
            <p:cNvSpPr>
              <a:spLocks noChangeArrowheads="1"/>
            </p:cNvSpPr>
            <p:nvPr/>
          </p:nvSpPr>
          <p:spPr bwMode="auto">
            <a:xfrm>
              <a:off x="417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8" name="Rectangle 100"/>
            <p:cNvSpPr>
              <a:spLocks noChangeArrowheads="1"/>
            </p:cNvSpPr>
            <p:nvPr/>
          </p:nvSpPr>
          <p:spPr bwMode="auto">
            <a:xfrm>
              <a:off x="432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9" name="Rectangle 101"/>
            <p:cNvSpPr>
              <a:spLocks noChangeArrowheads="1"/>
            </p:cNvSpPr>
            <p:nvPr/>
          </p:nvSpPr>
          <p:spPr bwMode="auto">
            <a:xfrm>
              <a:off x="100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1" name="Rectangle 123"/>
            <p:cNvSpPr>
              <a:spLocks noChangeArrowheads="1"/>
            </p:cNvSpPr>
            <p:nvPr/>
          </p:nvSpPr>
          <p:spPr bwMode="auto">
            <a:xfrm>
              <a:off x="417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2" name="Rectangle 124"/>
            <p:cNvSpPr>
              <a:spLocks noChangeArrowheads="1"/>
            </p:cNvSpPr>
            <p:nvPr/>
          </p:nvSpPr>
          <p:spPr bwMode="auto">
            <a:xfrm>
              <a:off x="432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3" name="Rectangle 125"/>
            <p:cNvSpPr>
              <a:spLocks noChangeArrowheads="1"/>
            </p:cNvSpPr>
            <p:nvPr/>
          </p:nvSpPr>
          <p:spPr bwMode="auto">
            <a:xfrm>
              <a:off x="100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5" name="Rectangle 147"/>
            <p:cNvSpPr>
              <a:spLocks noChangeArrowheads="1"/>
            </p:cNvSpPr>
            <p:nvPr/>
          </p:nvSpPr>
          <p:spPr bwMode="auto">
            <a:xfrm>
              <a:off x="417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6" name="Rectangle 148"/>
            <p:cNvSpPr>
              <a:spLocks noChangeArrowheads="1"/>
            </p:cNvSpPr>
            <p:nvPr/>
          </p:nvSpPr>
          <p:spPr bwMode="auto">
            <a:xfrm>
              <a:off x="432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7" name="Rectangle 149"/>
            <p:cNvSpPr>
              <a:spLocks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0" name="Rectangle 172"/>
            <p:cNvSpPr>
              <a:spLocks noChangeArrowheads="1"/>
            </p:cNvSpPr>
            <p:nvPr/>
          </p:nvSpPr>
          <p:spPr bwMode="auto">
            <a:xfrm>
              <a:off x="432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1" name="Rectangle 173"/>
            <p:cNvSpPr>
              <a:spLocks noChangeArrowheads="1"/>
            </p:cNvSpPr>
            <p:nvPr/>
          </p:nvSpPr>
          <p:spPr bwMode="auto">
            <a:xfrm>
              <a:off x="100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3" name="Rectangle 185"/>
            <p:cNvSpPr>
              <a:spLocks noChangeArrowheads="1"/>
            </p:cNvSpPr>
            <p:nvPr/>
          </p:nvSpPr>
          <p:spPr bwMode="auto">
            <a:xfrm>
              <a:off x="273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4" name="Rectangle 186"/>
            <p:cNvSpPr>
              <a:spLocks noChangeArrowheads="1"/>
            </p:cNvSpPr>
            <p:nvPr/>
          </p:nvSpPr>
          <p:spPr bwMode="auto">
            <a:xfrm>
              <a:off x="288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4" name="Rectangle 196"/>
            <p:cNvSpPr>
              <a:spLocks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5" name="Rectangle 197"/>
            <p:cNvSpPr>
              <a:spLocks noChangeArrowheads="1"/>
            </p:cNvSpPr>
            <p:nvPr/>
          </p:nvSpPr>
          <p:spPr bwMode="auto">
            <a:xfrm>
              <a:off x="100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6" name="Rectangle 198"/>
            <p:cNvSpPr>
              <a:spLocks noChangeArrowheads="1"/>
            </p:cNvSpPr>
            <p:nvPr/>
          </p:nvSpPr>
          <p:spPr bwMode="auto">
            <a:xfrm>
              <a:off x="115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" name="Rectangle 206"/>
            <p:cNvSpPr>
              <a:spLocks noChangeArrowheads="1"/>
            </p:cNvSpPr>
            <p:nvPr/>
          </p:nvSpPr>
          <p:spPr bwMode="auto">
            <a:xfrm>
              <a:off x="230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" name="Rectangle 207"/>
            <p:cNvSpPr>
              <a:spLocks noChangeArrowheads="1"/>
            </p:cNvSpPr>
            <p:nvPr/>
          </p:nvSpPr>
          <p:spPr bwMode="auto">
            <a:xfrm>
              <a:off x="244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6" name="Rectangle 208"/>
            <p:cNvSpPr>
              <a:spLocks noChangeArrowheads="1"/>
            </p:cNvSpPr>
            <p:nvPr/>
          </p:nvSpPr>
          <p:spPr bwMode="auto">
            <a:xfrm>
              <a:off x="259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7" name="Rectangle 209"/>
            <p:cNvSpPr>
              <a:spLocks noChangeArrowheads="1"/>
            </p:cNvSpPr>
            <p:nvPr/>
          </p:nvSpPr>
          <p:spPr bwMode="auto">
            <a:xfrm>
              <a:off x="273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8" name="Rectangle 210"/>
            <p:cNvSpPr>
              <a:spLocks noChangeArrowheads="1"/>
            </p:cNvSpPr>
            <p:nvPr/>
          </p:nvSpPr>
          <p:spPr bwMode="auto">
            <a:xfrm>
              <a:off x="288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9" name="Rectangle 211"/>
            <p:cNvSpPr>
              <a:spLocks noChangeArrowheads="1"/>
            </p:cNvSpPr>
            <p:nvPr/>
          </p:nvSpPr>
          <p:spPr bwMode="auto">
            <a:xfrm>
              <a:off x="302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9" name="Rectangle 221"/>
            <p:cNvSpPr>
              <a:spLocks noChangeArrowheads="1"/>
            </p:cNvSpPr>
            <p:nvPr/>
          </p:nvSpPr>
          <p:spPr bwMode="auto">
            <a:xfrm>
              <a:off x="100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0" name="Rectangle 222"/>
            <p:cNvSpPr>
              <a:spLocks noChangeArrowheads="1"/>
            </p:cNvSpPr>
            <p:nvPr/>
          </p:nvSpPr>
          <p:spPr bwMode="auto">
            <a:xfrm>
              <a:off x="115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1" name="Rectangle 223"/>
            <p:cNvSpPr>
              <a:spLocks noChangeArrowheads="1"/>
            </p:cNvSpPr>
            <p:nvPr/>
          </p:nvSpPr>
          <p:spPr bwMode="auto">
            <a:xfrm>
              <a:off x="129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2" name="Rectangle 224"/>
            <p:cNvSpPr>
              <a:spLocks noChangeArrowheads="1"/>
            </p:cNvSpPr>
            <p:nvPr/>
          </p:nvSpPr>
          <p:spPr bwMode="auto">
            <a:xfrm>
              <a:off x="144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3" name="Rectangle 225"/>
            <p:cNvSpPr>
              <a:spLocks noChangeArrowheads="1"/>
            </p:cNvSpPr>
            <p:nvPr/>
          </p:nvSpPr>
          <p:spPr bwMode="auto">
            <a:xfrm>
              <a:off x="158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7" name="Rectangle 229"/>
            <p:cNvSpPr>
              <a:spLocks noChangeArrowheads="1"/>
            </p:cNvSpPr>
            <p:nvPr/>
          </p:nvSpPr>
          <p:spPr bwMode="auto">
            <a:xfrm>
              <a:off x="216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8" name="Rectangle 230"/>
            <p:cNvSpPr>
              <a:spLocks noChangeArrowheads="1"/>
            </p:cNvSpPr>
            <p:nvPr/>
          </p:nvSpPr>
          <p:spPr bwMode="auto">
            <a:xfrm>
              <a:off x="230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9" name="Rectangle 231"/>
            <p:cNvSpPr>
              <a:spLocks noChangeArrowheads="1"/>
            </p:cNvSpPr>
            <p:nvPr/>
          </p:nvSpPr>
          <p:spPr bwMode="auto">
            <a:xfrm>
              <a:off x="244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0" name="Rectangle 232"/>
            <p:cNvSpPr>
              <a:spLocks noChangeArrowheads="1"/>
            </p:cNvSpPr>
            <p:nvPr/>
          </p:nvSpPr>
          <p:spPr bwMode="auto">
            <a:xfrm>
              <a:off x="259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1" name="Rectangle 233"/>
            <p:cNvSpPr>
              <a:spLocks noChangeArrowheads="1"/>
            </p:cNvSpPr>
            <p:nvPr/>
          </p:nvSpPr>
          <p:spPr bwMode="auto">
            <a:xfrm>
              <a:off x="273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2" name="Rectangle 234"/>
            <p:cNvSpPr>
              <a:spLocks noChangeArrowheads="1"/>
            </p:cNvSpPr>
            <p:nvPr/>
          </p:nvSpPr>
          <p:spPr bwMode="auto">
            <a:xfrm>
              <a:off x="288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3" name="Rectangle 235"/>
            <p:cNvSpPr>
              <a:spLocks noChangeArrowheads="1"/>
            </p:cNvSpPr>
            <p:nvPr/>
          </p:nvSpPr>
          <p:spPr bwMode="auto">
            <a:xfrm>
              <a:off x="302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4" name="Rectangle 236"/>
            <p:cNvSpPr>
              <a:spLocks noChangeArrowheads="1"/>
            </p:cNvSpPr>
            <p:nvPr/>
          </p:nvSpPr>
          <p:spPr bwMode="auto">
            <a:xfrm>
              <a:off x="316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2" name="Rectangle 244"/>
            <p:cNvSpPr>
              <a:spLocks noChangeArrowheads="1"/>
            </p:cNvSpPr>
            <p:nvPr/>
          </p:nvSpPr>
          <p:spPr bwMode="auto">
            <a:xfrm>
              <a:off x="432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3" name="Rectangle 245"/>
            <p:cNvSpPr>
              <a:spLocks noChangeArrowheads="1"/>
            </p:cNvSpPr>
            <p:nvPr/>
          </p:nvSpPr>
          <p:spPr bwMode="auto">
            <a:xfrm>
              <a:off x="100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4" name="Rectangle 246"/>
            <p:cNvSpPr>
              <a:spLocks noChangeArrowheads="1"/>
            </p:cNvSpPr>
            <p:nvPr/>
          </p:nvSpPr>
          <p:spPr bwMode="auto">
            <a:xfrm>
              <a:off x="115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5" name="Rectangle 247"/>
            <p:cNvSpPr>
              <a:spLocks noChangeArrowheads="1"/>
            </p:cNvSpPr>
            <p:nvPr/>
          </p:nvSpPr>
          <p:spPr bwMode="auto">
            <a:xfrm>
              <a:off x="129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6" name="Rectangle 248"/>
            <p:cNvSpPr>
              <a:spLocks noChangeArrowheads="1"/>
            </p:cNvSpPr>
            <p:nvPr/>
          </p:nvSpPr>
          <p:spPr bwMode="auto">
            <a:xfrm>
              <a:off x="144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7" name="Rectangle 249"/>
            <p:cNvSpPr>
              <a:spLocks noChangeArrowheads="1"/>
            </p:cNvSpPr>
            <p:nvPr/>
          </p:nvSpPr>
          <p:spPr bwMode="auto">
            <a:xfrm>
              <a:off x="158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8" name="Rectangle 250"/>
            <p:cNvSpPr>
              <a:spLocks noChangeArrowheads="1"/>
            </p:cNvSpPr>
            <p:nvPr/>
          </p:nvSpPr>
          <p:spPr bwMode="auto">
            <a:xfrm>
              <a:off x="172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9" name="Rectangle 251"/>
            <p:cNvSpPr>
              <a:spLocks noChangeArrowheads="1"/>
            </p:cNvSpPr>
            <p:nvPr/>
          </p:nvSpPr>
          <p:spPr bwMode="auto">
            <a:xfrm>
              <a:off x="187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0" name="Rectangle 252"/>
            <p:cNvSpPr>
              <a:spLocks noChangeArrowheads="1"/>
            </p:cNvSpPr>
            <p:nvPr/>
          </p:nvSpPr>
          <p:spPr bwMode="auto">
            <a:xfrm>
              <a:off x="201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1" name="Rectangle 253"/>
            <p:cNvSpPr>
              <a:spLocks noChangeArrowheads="1"/>
            </p:cNvSpPr>
            <p:nvPr/>
          </p:nvSpPr>
          <p:spPr bwMode="auto">
            <a:xfrm>
              <a:off x="216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2" name="Rectangle 254"/>
            <p:cNvSpPr>
              <a:spLocks noChangeArrowheads="1"/>
            </p:cNvSpPr>
            <p:nvPr/>
          </p:nvSpPr>
          <p:spPr bwMode="auto">
            <a:xfrm>
              <a:off x="230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3" name="Rectangle 255"/>
            <p:cNvSpPr>
              <a:spLocks noChangeArrowheads="1"/>
            </p:cNvSpPr>
            <p:nvPr/>
          </p:nvSpPr>
          <p:spPr bwMode="auto">
            <a:xfrm>
              <a:off x="244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4" name="Rectangle 256"/>
            <p:cNvSpPr>
              <a:spLocks noChangeArrowheads="1"/>
            </p:cNvSpPr>
            <p:nvPr/>
          </p:nvSpPr>
          <p:spPr bwMode="auto">
            <a:xfrm>
              <a:off x="259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5" name="Rectangle 257"/>
            <p:cNvSpPr>
              <a:spLocks noChangeArrowheads="1"/>
            </p:cNvSpPr>
            <p:nvPr/>
          </p:nvSpPr>
          <p:spPr bwMode="auto">
            <a:xfrm>
              <a:off x="273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6" name="Rectangle 258"/>
            <p:cNvSpPr>
              <a:spLocks noChangeArrowheads="1"/>
            </p:cNvSpPr>
            <p:nvPr/>
          </p:nvSpPr>
          <p:spPr bwMode="auto">
            <a:xfrm>
              <a:off x="288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7" name="Rectangle 259"/>
            <p:cNvSpPr>
              <a:spLocks noChangeArrowheads="1"/>
            </p:cNvSpPr>
            <p:nvPr/>
          </p:nvSpPr>
          <p:spPr bwMode="auto">
            <a:xfrm>
              <a:off x="302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8" name="Rectangle 260"/>
            <p:cNvSpPr>
              <a:spLocks noChangeArrowheads="1"/>
            </p:cNvSpPr>
            <p:nvPr/>
          </p:nvSpPr>
          <p:spPr bwMode="auto">
            <a:xfrm>
              <a:off x="316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69" name="Rectangle 261"/>
            <p:cNvSpPr>
              <a:spLocks noChangeArrowheads="1"/>
            </p:cNvSpPr>
            <p:nvPr/>
          </p:nvSpPr>
          <p:spPr bwMode="auto">
            <a:xfrm>
              <a:off x="331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0" name="Rectangle 262"/>
            <p:cNvSpPr>
              <a:spLocks noChangeArrowheads="1"/>
            </p:cNvSpPr>
            <p:nvPr/>
          </p:nvSpPr>
          <p:spPr bwMode="auto">
            <a:xfrm>
              <a:off x="345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1" name="Rectangle 263"/>
            <p:cNvSpPr>
              <a:spLocks noChangeArrowheads="1"/>
            </p:cNvSpPr>
            <p:nvPr/>
          </p:nvSpPr>
          <p:spPr bwMode="auto">
            <a:xfrm>
              <a:off x="360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6" name="Rectangle 268"/>
            <p:cNvSpPr>
              <a:spLocks noChangeArrowheads="1"/>
            </p:cNvSpPr>
            <p:nvPr/>
          </p:nvSpPr>
          <p:spPr bwMode="auto">
            <a:xfrm>
              <a:off x="4320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7" name="Rectangle 269"/>
            <p:cNvSpPr>
              <a:spLocks noChangeArrowheads="1"/>
            </p:cNvSpPr>
            <p:nvPr/>
          </p:nvSpPr>
          <p:spPr bwMode="auto">
            <a:xfrm>
              <a:off x="100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8" name="Rectangle 270"/>
            <p:cNvSpPr>
              <a:spLocks noChangeArrowheads="1"/>
            </p:cNvSpPr>
            <p:nvPr/>
          </p:nvSpPr>
          <p:spPr bwMode="auto">
            <a:xfrm>
              <a:off x="115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9" name="Rectangle 271"/>
            <p:cNvSpPr>
              <a:spLocks noChangeArrowheads="1"/>
            </p:cNvSpPr>
            <p:nvPr/>
          </p:nvSpPr>
          <p:spPr bwMode="auto">
            <a:xfrm>
              <a:off x="129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0" name="Rectangle 272"/>
            <p:cNvSpPr>
              <a:spLocks noChangeArrowheads="1"/>
            </p:cNvSpPr>
            <p:nvPr/>
          </p:nvSpPr>
          <p:spPr bwMode="auto">
            <a:xfrm>
              <a:off x="144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1" name="Rectangle 273"/>
            <p:cNvSpPr>
              <a:spLocks noChangeArrowheads="1"/>
            </p:cNvSpPr>
            <p:nvPr/>
          </p:nvSpPr>
          <p:spPr bwMode="auto">
            <a:xfrm>
              <a:off x="158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2" name="Rectangle 274"/>
            <p:cNvSpPr>
              <a:spLocks noChangeArrowheads="1"/>
            </p:cNvSpPr>
            <p:nvPr/>
          </p:nvSpPr>
          <p:spPr bwMode="auto">
            <a:xfrm>
              <a:off x="172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3" name="Rectangle 275"/>
            <p:cNvSpPr>
              <a:spLocks noChangeArrowheads="1"/>
            </p:cNvSpPr>
            <p:nvPr/>
          </p:nvSpPr>
          <p:spPr bwMode="auto">
            <a:xfrm>
              <a:off x="187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4" name="Rectangle 276"/>
            <p:cNvSpPr>
              <a:spLocks noChangeArrowheads="1"/>
            </p:cNvSpPr>
            <p:nvPr/>
          </p:nvSpPr>
          <p:spPr bwMode="auto">
            <a:xfrm>
              <a:off x="201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5" name="Rectangle 277"/>
            <p:cNvSpPr>
              <a:spLocks noChangeArrowheads="1"/>
            </p:cNvSpPr>
            <p:nvPr/>
          </p:nvSpPr>
          <p:spPr bwMode="auto">
            <a:xfrm>
              <a:off x="216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6" name="Rectangle 278"/>
            <p:cNvSpPr>
              <a:spLocks noChangeArrowheads="1"/>
            </p:cNvSpPr>
            <p:nvPr/>
          </p:nvSpPr>
          <p:spPr bwMode="auto">
            <a:xfrm>
              <a:off x="230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7" name="Rectangle 279"/>
            <p:cNvSpPr>
              <a:spLocks noChangeArrowheads="1"/>
            </p:cNvSpPr>
            <p:nvPr/>
          </p:nvSpPr>
          <p:spPr bwMode="auto">
            <a:xfrm>
              <a:off x="244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8" name="Rectangle 280"/>
            <p:cNvSpPr>
              <a:spLocks noChangeArrowheads="1"/>
            </p:cNvSpPr>
            <p:nvPr/>
          </p:nvSpPr>
          <p:spPr bwMode="auto">
            <a:xfrm>
              <a:off x="259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89" name="Rectangle 281"/>
            <p:cNvSpPr>
              <a:spLocks noChangeArrowheads="1"/>
            </p:cNvSpPr>
            <p:nvPr/>
          </p:nvSpPr>
          <p:spPr bwMode="auto">
            <a:xfrm>
              <a:off x="273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0" name="Rectangle 282"/>
            <p:cNvSpPr>
              <a:spLocks noChangeArrowheads="1"/>
            </p:cNvSpPr>
            <p:nvPr/>
          </p:nvSpPr>
          <p:spPr bwMode="auto">
            <a:xfrm>
              <a:off x="288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1" name="Rectangle 283"/>
            <p:cNvSpPr>
              <a:spLocks noChangeArrowheads="1"/>
            </p:cNvSpPr>
            <p:nvPr/>
          </p:nvSpPr>
          <p:spPr bwMode="auto">
            <a:xfrm>
              <a:off x="302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2" name="Rectangle 284"/>
            <p:cNvSpPr>
              <a:spLocks noChangeArrowheads="1"/>
            </p:cNvSpPr>
            <p:nvPr/>
          </p:nvSpPr>
          <p:spPr bwMode="auto">
            <a:xfrm>
              <a:off x="316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3" name="Rectangle 285"/>
            <p:cNvSpPr>
              <a:spLocks noChangeArrowheads="1"/>
            </p:cNvSpPr>
            <p:nvPr/>
          </p:nvSpPr>
          <p:spPr bwMode="auto">
            <a:xfrm>
              <a:off x="331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4" name="Rectangle 286"/>
            <p:cNvSpPr>
              <a:spLocks noChangeArrowheads="1"/>
            </p:cNvSpPr>
            <p:nvPr/>
          </p:nvSpPr>
          <p:spPr bwMode="auto">
            <a:xfrm>
              <a:off x="345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5" name="Rectangle 287"/>
            <p:cNvSpPr>
              <a:spLocks noChangeArrowheads="1"/>
            </p:cNvSpPr>
            <p:nvPr/>
          </p:nvSpPr>
          <p:spPr bwMode="auto">
            <a:xfrm>
              <a:off x="360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6" name="Rectangle 288"/>
            <p:cNvSpPr>
              <a:spLocks noChangeArrowheads="1"/>
            </p:cNvSpPr>
            <p:nvPr/>
          </p:nvSpPr>
          <p:spPr bwMode="auto">
            <a:xfrm>
              <a:off x="3744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7" name="Rectangle 289"/>
            <p:cNvSpPr>
              <a:spLocks noChangeArrowheads="1"/>
            </p:cNvSpPr>
            <p:nvPr/>
          </p:nvSpPr>
          <p:spPr bwMode="auto">
            <a:xfrm>
              <a:off x="3888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8" name="Rectangle 290"/>
            <p:cNvSpPr>
              <a:spLocks noChangeArrowheads="1"/>
            </p:cNvSpPr>
            <p:nvPr/>
          </p:nvSpPr>
          <p:spPr bwMode="auto">
            <a:xfrm>
              <a:off x="4032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99" name="Rectangle 291"/>
            <p:cNvSpPr>
              <a:spLocks noChangeArrowheads="1"/>
            </p:cNvSpPr>
            <p:nvPr/>
          </p:nvSpPr>
          <p:spPr bwMode="auto">
            <a:xfrm>
              <a:off x="4176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00" name="Rectangle 292"/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5" name="Rectangle 297"/>
          <p:cNvSpPr>
            <a:spLocks noChangeArrowheads="1"/>
          </p:cNvSpPr>
          <p:nvPr/>
        </p:nvSpPr>
        <p:spPr bwMode="auto">
          <a:xfrm>
            <a:off x="1600200" y="2514600"/>
            <a:ext cx="5486400" cy="27432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903" name="Group 295"/>
          <p:cNvGrpSpPr>
            <a:grpSpLocks/>
          </p:cNvGrpSpPr>
          <p:nvPr/>
        </p:nvGrpSpPr>
        <p:grpSpPr bwMode="auto">
          <a:xfrm>
            <a:off x="1828800" y="2514600"/>
            <a:ext cx="5257800" cy="2514600"/>
            <a:chOff x="1152" y="2352"/>
            <a:chExt cx="3312" cy="1584"/>
          </a:xfrm>
        </p:grpSpPr>
        <p:sp>
          <p:nvSpPr>
            <p:cNvPr id="68622" name="Rectangle 14"/>
            <p:cNvSpPr>
              <a:spLocks noChangeArrowheads="1"/>
            </p:cNvSpPr>
            <p:nvPr/>
          </p:nvSpPr>
          <p:spPr bwMode="auto">
            <a:xfrm>
              <a:off x="2304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Rectangle 11"/>
            <p:cNvSpPr>
              <a:spLocks noChangeArrowheads="1"/>
            </p:cNvSpPr>
            <p:nvPr/>
          </p:nvSpPr>
          <p:spPr bwMode="auto">
            <a:xfrm>
              <a:off x="187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2016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2160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2448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Rectangle 16"/>
            <p:cNvSpPr>
              <a:spLocks noChangeArrowheads="1"/>
            </p:cNvSpPr>
            <p:nvPr/>
          </p:nvSpPr>
          <p:spPr bwMode="auto">
            <a:xfrm>
              <a:off x="2592" y="235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1" name="Rectangle 33"/>
            <p:cNvSpPr>
              <a:spLocks noChangeArrowheads="1"/>
            </p:cNvSpPr>
            <p:nvPr/>
          </p:nvSpPr>
          <p:spPr bwMode="auto">
            <a:xfrm>
              <a:off x="158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>
              <a:off x="172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Rectangle 35"/>
            <p:cNvSpPr>
              <a:spLocks noChangeArrowheads="1"/>
            </p:cNvSpPr>
            <p:nvPr/>
          </p:nvSpPr>
          <p:spPr bwMode="auto">
            <a:xfrm>
              <a:off x="187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201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5" name="Rectangle 37"/>
            <p:cNvSpPr>
              <a:spLocks noChangeArrowheads="1"/>
            </p:cNvSpPr>
            <p:nvPr/>
          </p:nvSpPr>
          <p:spPr bwMode="auto">
            <a:xfrm>
              <a:off x="216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2304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Rectangle 39"/>
            <p:cNvSpPr>
              <a:spLocks noChangeArrowheads="1"/>
            </p:cNvSpPr>
            <p:nvPr/>
          </p:nvSpPr>
          <p:spPr bwMode="auto">
            <a:xfrm>
              <a:off x="2448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Rectangle 40"/>
            <p:cNvSpPr>
              <a:spLocks noChangeArrowheads="1"/>
            </p:cNvSpPr>
            <p:nvPr/>
          </p:nvSpPr>
          <p:spPr bwMode="auto">
            <a:xfrm>
              <a:off x="2592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9" name="Rectangle 41"/>
            <p:cNvSpPr>
              <a:spLocks noChangeArrowheads="1"/>
            </p:cNvSpPr>
            <p:nvPr/>
          </p:nvSpPr>
          <p:spPr bwMode="auto">
            <a:xfrm>
              <a:off x="2736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Rectangle 42"/>
            <p:cNvSpPr>
              <a:spLocks noChangeArrowheads="1"/>
            </p:cNvSpPr>
            <p:nvPr/>
          </p:nvSpPr>
          <p:spPr bwMode="auto">
            <a:xfrm>
              <a:off x="2880" y="249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3" name="Rectangle 55"/>
            <p:cNvSpPr>
              <a:spLocks noChangeArrowheads="1"/>
            </p:cNvSpPr>
            <p:nvPr/>
          </p:nvSpPr>
          <p:spPr bwMode="auto">
            <a:xfrm>
              <a:off x="12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Rectangle 56"/>
            <p:cNvSpPr>
              <a:spLocks noChangeArrowheads="1"/>
            </p:cNvSpPr>
            <p:nvPr/>
          </p:nvSpPr>
          <p:spPr bwMode="auto">
            <a:xfrm>
              <a:off x="144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5" name="Rectangle 57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Rectangle 58"/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7" name="Rectangle 59"/>
            <p:cNvSpPr>
              <a:spLocks noChangeArrowheads="1"/>
            </p:cNvSpPr>
            <p:nvPr/>
          </p:nvSpPr>
          <p:spPr bwMode="auto">
            <a:xfrm>
              <a:off x="187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Rectangle 60"/>
            <p:cNvSpPr>
              <a:spLocks noChangeArrowheads="1"/>
            </p:cNvSpPr>
            <p:nvPr/>
          </p:nvSpPr>
          <p:spPr bwMode="auto">
            <a:xfrm>
              <a:off x="201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9" name="Rectangle 61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Rectangle 62"/>
            <p:cNvSpPr>
              <a:spLocks noChangeArrowheads="1"/>
            </p:cNvSpPr>
            <p:nvPr/>
          </p:nvSpPr>
          <p:spPr bwMode="auto">
            <a:xfrm>
              <a:off x="230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1" name="Rectangle 63"/>
            <p:cNvSpPr>
              <a:spLocks noChangeArrowheads="1"/>
            </p:cNvSpPr>
            <p:nvPr/>
          </p:nvSpPr>
          <p:spPr bwMode="auto">
            <a:xfrm>
              <a:off x="244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2" name="Rectangle 64"/>
            <p:cNvSpPr>
              <a:spLocks noChangeArrowheads="1"/>
            </p:cNvSpPr>
            <p:nvPr/>
          </p:nvSpPr>
          <p:spPr bwMode="auto">
            <a:xfrm>
              <a:off x="259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3" name="Rectangle 65"/>
            <p:cNvSpPr>
              <a:spLocks noChangeArrowheads="1"/>
            </p:cNvSpPr>
            <p:nvPr/>
          </p:nvSpPr>
          <p:spPr bwMode="auto">
            <a:xfrm>
              <a:off x="273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4" name="Rectangle 66"/>
            <p:cNvSpPr>
              <a:spLocks noChangeArrowheads="1"/>
            </p:cNvSpPr>
            <p:nvPr/>
          </p:nvSpPr>
          <p:spPr bwMode="auto">
            <a:xfrm>
              <a:off x="2880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5" name="Rectangle 67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6" name="Rectangle 68"/>
            <p:cNvSpPr>
              <a:spLocks noChangeArrowheads="1"/>
            </p:cNvSpPr>
            <p:nvPr/>
          </p:nvSpPr>
          <p:spPr bwMode="auto">
            <a:xfrm>
              <a:off x="316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7" name="Rectangle 69"/>
            <p:cNvSpPr>
              <a:spLocks noChangeArrowheads="1"/>
            </p:cNvSpPr>
            <p:nvPr/>
          </p:nvSpPr>
          <p:spPr bwMode="auto">
            <a:xfrm>
              <a:off x="3312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7" name="Rectangle 79"/>
            <p:cNvSpPr>
              <a:spLocks noChangeArrowheads="1"/>
            </p:cNvSpPr>
            <p:nvPr/>
          </p:nvSpPr>
          <p:spPr bwMode="auto">
            <a:xfrm>
              <a:off x="129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8" name="Rectangle 80"/>
            <p:cNvSpPr>
              <a:spLocks noChangeArrowheads="1"/>
            </p:cNvSpPr>
            <p:nvPr/>
          </p:nvSpPr>
          <p:spPr bwMode="auto">
            <a:xfrm>
              <a:off x="144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9" name="Rectangle 81"/>
            <p:cNvSpPr>
              <a:spLocks noChangeArrowheads="1"/>
            </p:cNvSpPr>
            <p:nvPr/>
          </p:nvSpPr>
          <p:spPr bwMode="auto">
            <a:xfrm>
              <a:off x="158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0" name="Rectangle 82"/>
            <p:cNvSpPr>
              <a:spLocks noChangeArrowheads="1"/>
            </p:cNvSpPr>
            <p:nvPr/>
          </p:nvSpPr>
          <p:spPr bwMode="auto">
            <a:xfrm>
              <a:off x="172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1" name="Rectangle 83"/>
            <p:cNvSpPr>
              <a:spLocks noChangeArrowheads="1"/>
            </p:cNvSpPr>
            <p:nvPr/>
          </p:nvSpPr>
          <p:spPr bwMode="auto">
            <a:xfrm>
              <a:off x="187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2" name="Rectangle 84"/>
            <p:cNvSpPr>
              <a:spLocks noChangeArrowheads="1"/>
            </p:cNvSpPr>
            <p:nvPr/>
          </p:nvSpPr>
          <p:spPr bwMode="auto">
            <a:xfrm>
              <a:off x="201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3" name="Rectangle 85"/>
            <p:cNvSpPr>
              <a:spLocks noChangeArrowheads="1"/>
            </p:cNvSpPr>
            <p:nvPr/>
          </p:nvSpPr>
          <p:spPr bwMode="auto">
            <a:xfrm>
              <a:off x="216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4" name="Rectangle 86"/>
            <p:cNvSpPr>
              <a:spLocks noChangeArrowheads="1"/>
            </p:cNvSpPr>
            <p:nvPr/>
          </p:nvSpPr>
          <p:spPr bwMode="auto">
            <a:xfrm>
              <a:off x="230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5" name="Rectangle 87"/>
            <p:cNvSpPr>
              <a:spLocks noChangeArrowheads="1"/>
            </p:cNvSpPr>
            <p:nvPr/>
          </p:nvSpPr>
          <p:spPr bwMode="auto">
            <a:xfrm>
              <a:off x="244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6" name="Rectangle 88"/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7" name="Rectangle 89"/>
            <p:cNvSpPr>
              <a:spLocks noChangeArrowheads="1"/>
            </p:cNvSpPr>
            <p:nvPr/>
          </p:nvSpPr>
          <p:spPr bwMode="auto">
            <a:xfrm>
              <a:off x="273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8" name="Rectangle 90"/>
            <p:cNvSpPr>
              <a:spLocks noChangeArrowheads="1"/>
            </p:cNvSpPr>
            <p:nvPr/>
          </p:nvSpPr>
          <p:spPr bwMode="auto">
            <a:xfrm>
              <a:off x="288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99" name="Rectangle 91"/>
            <p:cNvSpPr>
              <a:spLocks noChangeArrowheads="1"/>
            </p:cNvSpPr>
            <p:nvPr/>
          </p:nvSpPr>
          <p:spPr bwMode="auto">
            <a:xfrm>
              <a:off x="302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0" name="Rectangle 92"/>
            <p:cNvSpPr>
              <a:spLocks noChangeArrowheads="1"/>
            </p:cNvSpPr>
            <p:nvPr/>
          </p:nvSpPr>
          <p:spPr bwMode="auto">
            <a:xfrm>
              <a:off x="3168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1" name="Rectangle 93"/>
            <p:cNvSpPr>
              <a:spLocks noChangeArrowheads="1"/>
            </p:cNvSpPr>
            <p:nvPr/>
          </p:nvSpPr>
          <p:spPr bwMode="auto">
            <a:xfrm>
              <a:off x="3312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2" name="Rectangle 94"/>
            <p:cNvSpPr>
              <a:spLocks noChangeArrowheads="1"/>
            </p:cNvSpPr>
            <p:nvPr/>
          </p:nvSpPr>
          <p:spPr bwMode="auto">
            <a:xfrm>
              <a:off x="3456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3" name="Rectangle 95"/>
            <p:cNvSpPr>
              <a:spLocks noChangeArrowheads="1"/>
            </p:cNvSpPr>
            <p:nvPr/>
          </p:nvSpPr>
          <p:spPr bwMode="auto">
            <a:xfrm>
              <a:off x="3600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04" name="Rectangle 96"/>
            <p:cNvSpPr>
              <a:spLocks noChangeArrowheads="1"/>
            </p:cNvSpPr>
            <p:nvPr/>
          </p:nvSpPr>
          <p:spPr bwMode="auto">
            <a:xfrm>
              <a:off x="3744" y="278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0" name="Rectangle 102"/>
            <p:cNvSpPr>
              <a:spLocks noChangeArrowheads="1"/>
            </p:cNvSpPr>
            <p:nvPr/>
          </p:nvSpPr>
          <p:spPr bwMode="auto">
            <a:xfrm>
              <a:off x="115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1" name="Rectangle 103"/>
            <p:cNvSpPr>
              <a:spLocks noChangeArrowheads="1"/>
            </p:cNvSpPr>
            <p:nvPr/>
          </p:nvSpPr>
          <p:spPr bwMode="auto">
            <a:xfrm>
              <a:off x="129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2" name="Rectangle 104"/>
            <p:cNvSpPr>
              <a:spLocks noChangeArrowheads="1"/>
            </p:cNvSpPr>
            <p:nvPr/>
          </p:nvSpPr>
          <p:spPr bwMode="auto">
            <a:xfrm>
              <a:off x="144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3" name="Rectangle 105"/>
            <p:cNvSpPr>
              <a:spLocks noChangeArrowheads="1"/>
            </p:cNvSpPr>
            <p:nvPr/>
          </p:nvSpPr>
          <p:spPr bwMode="auto">
            <a:xfrm>
              <a:off x="158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4" name="Rectangle 106"/>
            <p:cNvSpPr>
              <a:spLocks noChangeArrowheads="1"/>
            </p:cNvSpPr>
            <p:nvPr/>
          </p:nvSpPr>
          <p:spPr bwMode="auto">
            <a:xfrm>
              <a:off x="172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5" name="Rectangle 107"/>
            <p:cNvSpPr>
              <a:spLocks noChangeArrowheads="1"/>
            </p:cNvSpPr>
            <p:nvPr/>
          </p:nvSpPr>
          <p:spPr bwMode="auto">
            <a:xfrm>
              <a:off x="187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6" name="Rectangle 108"/>
            <p:cNvSpPr>
              <a:spLocks noChangeArrowheads="1"/>
            </p:cNvSpPr>
            <p:nvPr/>
          </p:nvSpPr>
          <p:spPr bwMode="auto">
            <a:xfrm>
              <a:off x="201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7" name="Rectangle 109"/>
            <p:cNvSpPr>
              <a:spLocks noChangeArrowheads="1"/>
            </p:cNvSpPr>
            <p:nvPr/>
          </p:nvSpPr>
          <p:spPr bwMode="auto">
            <a:xfrm>
              <a:off x="216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8" name="Rectangle 110"/>
            <p:cNvSpPr>
              <a:spLocks noChangeArrowheads="1"/>
            </p:cNvSpPr>
            <p:nvPr/>
          </p:nvSpPr>
          <p:spPr bwMode="auto">
            <a:xfrm>
              <a:off x="230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19" name="Rectangle 111"/>
            <p:cNvSpPr>
              <a:spLocks noChangeArrowheads="1"/>
            </p:cNvSpPr>
            <p:nvPr/>
          </p:nvSpPr>
          <p:spPr bwMode="auto">
            <a:xfrm>
              <a:off x="244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0" name="Rectangle 112"/>
            <p:cNvSpPr>
              <a:spLocks noChangeArrowheads="1"/>
            </p:cNvSpPr>
            <p:nvPr/>
          </p:nvSpPr>
          <p:spPr bwMode="auto">
            <a:xfrm>
              <a:off x="259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1" name="Rectangle 113"/>
            <p:cNvSpPr>
              <a:spLocks noChangeArrowheads="1"/>
            </p:cNvSpPr>
            <p:nvPr/>
          </p:nvSpPr>
          <p:spPr bwMode="auto">
            <a:xfrm>
              <a:off x="273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2" name="Rectangle 114"/>
            <p:cNvSpPr>
              <a:spLocks noChangeArrowheads="1"/>
            </p:cNvSpPr>
            <p:nvPr/>
          </p:nvSpPr>
          <p:spPr bwMode="auto">
            <a:xfrm>
              <a:off x="288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3" name="Rectangle 115"/>
            <p:cNvSpPr>
              <a:spLocks noChangeArrowheads="1"/>
            </p:cNvSpPr>
            <p:nvPr/>
          </p:nvSpPr>
          <p:spPr bwMode="auto">
            <a:xfrm>
              <a:off x="302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4" name="Rectangle 116"/>
            <p:cNvSpPr>
              <a:spLocks noChangeArrowheads="1"/>
            </p:cNvSpPr>
            <p:nvPr/>
          </p:nvSpPr>
          <p:spPr bwMode="auto">
            <a:xfrm>
              <a:off x="316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5" name="Rectangle 117"/>
            <p:cNvSpPr>
              <a:spLocks noChangeArrowheads="1"/>
            </p:cNvSpPr>
            <p:nvPr/>
          </p:nvSpPr>
          <p:spPr bwMode="auto">
            <a:xfrm>
              <a:off x="331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6" name="Rectangle 118"/>
            <p:cNvSpPr>
              <a:spLocks noChangeArrowheads="1"/>
            </p:cNvSpPr>
            <p:nvPr/>
          </p:nvSpPr>
          <p:spPr bwMode="auto">
            <a:xfrm>
              <a:off x="3456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7" name="Rectangle 119"/>
            <p:cNvSpPr>
              <a:spLocks noChangeArrowheads="1"/>
            </p:cNvSpPr>
            <p:nvPr/>
          </p:nvSpPr>
          <p:spPr bwMode="auto">
            <a:xfrm>
              <a:off x="3600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8" name="Rectangle 120"/>
            <p:cNvSpPr>
              <a:spLocks noChangeArrowheads="1"/>
            </p:cNvSpPr>
            <p:nvPr/>
          </p:nvSpPr>
          <p:spPr bwMode="auto">
            <a:xfrm>
              <a:off x="3744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29" name="Rectangle 121"/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0" name="Rectangle 122"/>
            <p:cNvSpPr>
              <a:spLocks noChangeArrowheads="1"/>
            </p:cNvSpPr>
            <p:nvPr/>
          </p:nvSpPr>
          <p:spPr bwMode="auto">
            <a:xfrm>
              <a:off x="4032" y="292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4" name="Rectangle 126"/>
            <p:cNvSpPr>
              <a:spLocks noChangeArrowheads="1"/>
            </p:cNvSpPr>
            <p:nvPr/>
          </p:nvSpPr>
          <p:spPr bwMode="auto">
            <a:xfrm>
              <a:off x="115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5" name="Rectangle 127"/>
            <p:cNvSpPr>
              <a:spLocks noChangeArrowheads="1"/>
            </p:cNvSpPr>
            <p:nvPr/>
          </p:nvSpPr>
          <p:spPr bwMode="auto">
            <a:xfrm>
              <a:off x="129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6" name="Rectangle 128"/>
            <p:cNvSpPr>
              <a:spLocks noChangeArrowheads="1"/>
            </p:cNvSpPr>
            <p:nvPr/>
          </p:nvSpPr>
          <p:spPr bwMode="auto">
            <a:xfrm>
              <a:off x="144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7" name="Rectangle 129"/>
            <p:cNvSpPr>
              <a:spLocks noChangeArrowheads="1"/>
            </p:cNvSpPr>
            <p:nvPr/>
          </p:nvSpPr>
          <p:spPr bwMode="auto">
            <a:xfrm>
              <a:off x="158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8" name="Rectangle 130"/>
            <p:cNvSpPr>
              <a:spLocks noChangeArrowheads="1"/>
            </p:cNvSpPr>
            <p:nvPr/>
          </p:nvSpPr>
          <p:spPr bwMode="auto">
            <a:xfrm>
              <a:off x="172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39" name="Rectangle 131"/>
            <p:cNvSpPr>
              <a:spLocks noChangeArrowheads="1"/>
            </p:cNvSpPr>
            <p:nvPr/>
          </p:nvSpPr>
          <p:spPr bwMode="auto">
            <a:xfrm>
              <a:off x="187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0" name="Rectangle 132"/>
            <p:cNvSpPr>
              <a:spLocks noChangeArrowheads="1"/>
            </p:cNvSpPr>
            <p:nvPr/>
          </p:nvSpPr>
          <p:spPr bwMode="auto">
            <a:xfrm>
              <a:off x="201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1" name="Rectangle 133"/>
            <p:cNvSpPr>
              <a:spLocks noChangeArrowheads="1"/>
            </p:cNvSpPr>
            <p:nvPr/>
          </p:nvSpPr>
          <p:spPr bwMode="auto">
            <a:xfrm>
              <a:off x="216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2" name="Rectangle 134"/>
            <p:cNvSpPr>
              <a:spLocks noChangeArrowheads="1"/>
            </p:cNvSpPr>
            <p:nvPr/>
          </p:nvSpPr>
          <p:spPr bwMode="auto">
            <a:xfrm>
              <a:off x="230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3" name="Rectangle 135"/>
            <p:cNvSpPr>
              <a:spLocks noChangeArrowheads="1"/>
            </p:cNvSpPr>
            <p:nvPr/>
          </p:nvSpPr>
          <p:spPr bwMode="auto">
            <a:xfrm>
              <a:off x="244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4" name="Rectangle 136"/>
            <p:cNvSpPr>
              <a:spLocks noChangeArrowheads="1"/>
            </p:cNvSpPr>
            <p:nvPr/>
          </p:nvSpPr>
          <p:spPr bwMode="auto">
            <a:xfrm>
              <a:off x="259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5" name="Rectangle 137"/>
            <p:cNvSpPr>
              <a:spLocks noChangeArrowheads="1"/>
            </p:cNvSpPr>
            <p:nvPr/>
          </p:nvSpPr>
          <p:spPr bwMode="auto">
            <a:xfrm>
              <a:off x="273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6" name="Rectangle 138"/>
            <p:cNvSpPr>
              <a:spLocks noChangeArrowheads="1"/>
            </p:cNvSpPr>
            <p:nvPr/>
          </p:nvSpPr>
          <p:spPr bwMode="auto">
            <a:xfrm>
              <a:off x="288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7" name="Rectangle 139"/>
            <p:cNvSpPr>
              <a:spLocks noChangeArrowheads="1"/>
            </p:cNvSpPr>
            <p:nvPr/>
          </p:nvSpPr>
          <p:spPr bwMode="auto">
            <a:xfrm>
              <a:off x="302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8" name="Rectangle 140"/>
            <p:cNvSpPr>
              <a:spLocks noChangeArrowheads="1"/>
            </p:cNvSpPr>
            <p:nvPr/>
          </p:nvSpPr>
          <p:spPr bwMode="auto">
            <a:xfrm>
              <a:off x="316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49" name="Rectangle 141"/>
            <p:cNvSpPr>
              <a:spLocks noChangeArrowheads="1"/>
            </p:cNvSpPr>
            <p:nvPr/>
          </p:nvSpPr>
          <p:spPr bwMode="auto">
            <a:xfrm>
              <a:off x="331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0" name="Rectangle 142"/>
            <p:cNvSpPr>
              <a:spLocks noChangeArrowheads="1"/>
            </p:cNvSpPr>
            <p:nvPr/>
          </p:nvSpPr>
          <p:spPr bwMode="auto">
            <a:xfrm>
              <a:off x="3456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1" name="Rectangle 143"/>
            <p:cNvSpPr>
              <a:spLocks noChangeArrowheads="1"/>
            </p:cNvSpPr>
            <p:nvPr/>
          </p:nvSpPr>
          <p:spPr bwMode="auto">
            <a:xfrm>
              <a:off x="3600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2" name="Rectangle 144"/>
            <p:cNvSpPr>
              <a:spLocks noChangeArrowheads="1"/>
            </p:cNvSpPr>
            <p:nvPr/>
          </p:nvSpPr>
          <p:spPr bwMode="auto">
            <a:xfrm>
              <a:off x="3744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3" name="Rectangle 145"/>
            <p:cNvSpPr>
              <a:spLocks noChangeArrowheads="1"/>
            </p:cNvSpPr>
            <p:nvPr/>
          </p:nvSpPr>
          <p:spPr bwMode="auto">
            <a:xfrm>
              <a:off x="3888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4" name="Rectangle 146"/>
            <p:cNvSpPr>
              <a:spLocks noChangeArrowheads="1"/>
            </p:cNvSpPr>
            <p:nvPr/>
          </p:nvSpPr>
          <p:spPr bwMode="auto">
            <a:xfrm>
              <a:off x="4032" y="307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8" name="Rectangle 150"/>
            <p:cNvSpPr>
              <a:spLocks noChangeArrowheads="1"/>
            </p:cNvSpPr>
            <p:nvPr/>
          </p:nvSpPr>
          <p:spPr bwMode="auto">
            <a:xfrm>
              <a:off x="115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59" name="Rectangle 151"/>
            <p:cNvSpPr>
              <a:spLocks noChangeArrowheads="1"/>
            </p:cNvSpPr>
            <p:nvPr/>
          </p:nvSpPr>
          <p:spPr bwMode="auto">
            <a:xfrm>
              <a:off x="129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0" name="Rectangle 152"/>
            <p:cNvSpPr>
              <a:spLocks noChangeArrowheads="1"/>
            </p:cNvSpPr>
            <p:nvPr/>
          </p:nvSpPr>
          <p:spPr bwMode="auto">
            <a:xfrm>
              <a:off x="144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1" name="Rectangle 153"/>
            <p:cNvSpPr>
              <a:spLocks noChangeArrowheads="1"/>
            </p:cNvSpPr>
            <p:nvPr/>
          </p:nvSpPr>
          <p:spPr bwMode="auto">
            <a:xfrm>
              <a:off x="158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2" name="Rectangle 154"/>
            <p:cNvSpPr>
              <a:spLocks noChangeArrowheads="1"/>
            </p:cNvSpPr>
            <p:nvPr/>
          </p:nvSpPr>
          <p:spPr bwMode="auto">
            <a:xfrm>
              <a:off x="172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3" name="Rectangle 155"/>
            <p:cNvSpPr>
              <a:spLocks noChangeArrowheads="1"/>
            </p:cNvSpPr>
            <p:nvPr/>
          </p:nvSpPr>
          <p:spPr bwMode="auto">
            <a:xfrm>
              <a:off x="187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4" name="Rectangle 156"/>
            <p:cNvSpPr>
              <a:spLocks noChangeArrowheads="1"/>
            </p:cNvSpPr>
            <p:nvPr/>
          </p:nvSpPr>
          <p:spPr bwMode="auto">
            <a:xfrm>
              <a:off x="201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5" name="Rectangle 157"/>
            <p:cNvSpPr>
              <a:spLocks noChangeArrowheads="1"/>
            </p:cNvSpPr>
            <p:nvPr/>
          </p:nvSpPr>
          <p:spPr bwMode="auto">
            <a:xfrm>
              <a:off x="216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6" name="Rectangle 158"/>
            <p:cNvSpPr>
              <a:spLocks noChangeArrowheads="1"/>
            </p:cNvSpPr>
            <p:nvPr/>
          </p:nvSpPr>
          <p:spPr bwMode="auto">
            <a:xfrm>
              <a:off x="230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7" name="Rectangle 159"/>
            <p:cNvSpPr>
              <a:spLocks noChangeArrowheads="1"/>
            </p:cNvSpPr>
            <p:nvPr/>
          </p:nvSpPr>
          <p:spPr bwMode="auto">
            <a:xfrm>
              <a:off x="244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8" name="Rectangle 160"/>
            <p:cNvSpPr>
              <a:spLocks noChangeArrowheads="1"/>
            </p:cNvSpPr>
            <p:nvPr/>
          </p:nvSpPr>
          <p:spPr bwMode="auto">
            <a:xfrm>
              <a:off x="259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69" name="Rectangle 161"/>
            <p:cNvSpPr>
              <a:spLocks noChangeArrowheads="1"/>
            </p:cNvSpPr>
            <p:nvPr/>
          </p:nvSpPr>
          <p:spPr bwMode="auto">
            <a:xfrm>
              <a:off x="273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0" name="Rectangle 162"/>
            <p:cNvSpPr>
              <a:spLocks noChangeArrowheads="1"/>
            </p:cNvSpPr>
            <p:nvPr/>
          </p:nvSpPr>
          <p:spPr bwMode="auto">
            <a:xfrm>
              <a:off x="288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1" name="Rectangle 163"/>
            <p:cNvSpPr>
              <a:spLocks noChangeArrowheads="1"/>
            </p:cNvSpPr>
            <p:nvPr/>
          </p:nvSpPr>
          <p:spPr bwMode="auto">
            <a:xfrm>
              <a:off x="302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2" name="Rectangle 164"/>
            <p:cNvSpPr>
              <a:spLocks noChangeArrowheads="1"/>
            </p:cNvSpPr>
            <p:nvPr/>
          </p:nvSpPr>
          <p:spPr bwMode="auto">
            <a:xfrm>
              <a:off x="316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3" name="Rectangle 165"/>
            <p:cNvSpPr>
              <a:spLocks noChangeArrowheads="1"/>
            </p:cNvSpPr>
            <p:nvPr/>
          </p:nvSpPr>
          <p:spPr bwMode="auto">
            <a:xfrm>
              <a:off x="331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4" name="Rectangle 166"/>
            <p:cNvSpPr>
              <a:spLocks noChangeArrowheads="1"/>
            </p:cNvSpPr>
            <p:nvPr/>
          </p:nvSpPr>
          <p:spPr bwMode="auto">
            <a:xfrm>
              <a:off x="345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5" name="Rectangle 167"/>
            <p:cNvSpPr>
              <a:spLocks noChangeArrowheads="1"/>
            </p:cNvSpPr>
            <p:nvPr/>
          </p:nvSpPr>
          <p:spPr bwMode="auto">
            <a:xfrm>
              <a:off x="3600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6" name="Rectangle 168"/>
            <p:cNvSpPr>
              <a:spLocks noChangeArrowheads="1"/>
            </p:cNvSpPr>
            <p:nvPr/>
          </p:nvSpPr>
          <p:spPr bwMode="auto">
            <a:xfrm>
              <a:off x="3744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7" name="Rectangle 169"/>
            <p:cNvSpPr>
              <a:spLocks noChangeArrowheads="1"/>
            </p:cNvSpPr>
            <p:nvPr/>
          </p:nvSpPr>
          <p:spPr bwMode="auto">
            <a:xfrm>
              <a:off x="3888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8" name="Rectangle 170"/>
            <p:cNvSpPr>
              <a:spLocks noChangeArrowheads="1"/>
            </p:cNvSpPr>
            <p:nvPr/>
          </p:nvSpPr>
          <p:spPr bwMode="auto">
            <a:xfrm>
              <a:off x="4032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79" name="Rectangle 171"/>
            <p:cNvSpPr>
              <a:spLocks noChangeArrowheads="1"/>
            </p:cNvSpPr>
            <p:nvPr/>
          </p:nvSpPr>
          <p:spPr bwMode="auto">
            <a:xfrm>
              <a:off x="4176" y="3216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2" name="Rectangle 174"/>
            <p:cNvSpPr>
              <a:spLocks noChangeArrowheads="1"/>
            </p:cNvSpPr>
            <p:nvPr/>
          </p:nvSpPr>
          <p:spPr bwMode="auto">
            <a:xfrm>
              <a:off x="115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3" name="Rectangle 175"/>
            <p:cNvSpPr>
              <a:spLocks noChangeArrowheads="1"/>
            </p:cNvSpPr>
            <p:nvPr/>
          </p:nvSpPr>
          <p:spPr bwMode="auto">
            <a:xfrm>
              <a:off x="129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4" name="Rectangle 176"/>
            <p:cNvSpPr>
              <a:spLocks noChangeArrowheads="1"/>
            </p:cNvSpPr>
            <p:nvPr/>
          </p:nvSpPr>
          <p:spPr bwMode="auto">
            <a:xfrm>
              <a:off x="144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5" name="Rectangle 177"/>
            <p:cNvSpPr>
              <a:spLocks noChangeArrowheads="1"/>
            </p:cNvSpPr>
            <p:nvPr/>
          </p:nvSpPr>
          <p:spPr bwMode="auto">
            <a:xfrm>
              <a:off x="158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6" name="Rectangle 178"/>
            <p:cNvSpPr>
              <a:spLocks noChangeArrowheads="1"/>
            </p:cNvSpPr>
            <p:nvPr/>
          </p:nvSpPr>
          <p:spPr bwMode="auto">
            <a:xfrm>
              <a:off x="172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7" name="Rectangle 179"/>
            <p:cNvSpPr>
              <a:spLocks noChangeArrowheads="1"/>
            </p:cNvSpPr>
            <p:nvPr/>
          </p:nvSpPr>
          <p:spPr bwMode="auto">
            <a:xfrm>
              <a:off x="187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8" name="Rectangle 180"/>
            <p:cNvSpPr>
              <a:spLocks noChangeArrowheads="1"/>
            </p:cNvSpPr>
            <p:nvPr/>
          </p:nvSpPr>
          <p:spPr bwMode="auto">
            <a:xfrm>
              <a:off x="201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89" name="Rectangle 181"/>
            <p:cNvSpPr>
              <a:spLocks noChangeArrowheads="1"/>
            </p:cNvSpPr>
            <p:nvPr/>
          </p:nvSpPr>
          <p:spPr bwMode="auto">
            <a:xfrm>
              <a:off x="216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0" name="Rectangle 182"/>
            <p:cNvSpPr>
              <a:spLocks noChangeArrowheads="1"/>
            </p:cNvSpPr>
            <p:nvPr/>
          </p:nvSpPr>
          <p:spPr bwMode="auto">
            <a:xfrm>
              <a:off x="230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1" name="Rectangle 183"/>
            <p:cNvSpPr>
              <a:spLocks noChangeArrowheads="1"/>
            </p:cNvSpPr>
            <p:nvPr/>
          </p:nvSpPr>
          <p:spPr bwMode="auto">
            <a:xfrm>
              <a:off x="244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2" name="Rectangle 184"/>
            <p:cNvSpPr>
              <a:spLocks noChangeArrowheads="1"/>
            </p:cNvSpPr>
            <p:nvPr/>
          </p:nvSpPr>
          <p:spPr bwMode="auto">
            <a:xfrm>
              <a:off x="259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5" name="Rectangle 187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6" name="Rectangle 188"/>
            <p:cNvSpPr>
              <a:spLocks noChangeArrowheads="1"/>
            </p:cNvSpPr>
            <p:nvPr/>
          </p:nvSpPr>
          <p:spPr bwMode="auto">
            <a:xfrm>
              <a:off x="316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7" name="Rectangle 189"/>
            <p:cNvSpPr>
              <a:spLocks noChangeArrowheads="1"/>
            </p:cNvSpPr>
            <p:nvPr/>
          </p:nvSpPr>
          <p:spPr bwMode="auto">
            <a:xfrm>
              <a:off x="331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8" name="Rectangle 190"/>
            <p:cNvSpPr>
              <a:spLocks noChangeArrowheads="1"/>
            </p:cNvSpPr>
            <p:nvPr/>
          </p:nvSpPr>
          <p:spPr bwMode="auto">
            <a:xfrm>
              <a:off x="345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99" name="Rectangle 191"/>
            <p:cNvSpPr>
              <a:spLocks noChangeArrowheads="1"/>
            </p:cNvSpPr>
            <p:nvPr/>
          </p:nvSpPr>
          <p:spPr bwMode="auto">
            <a:xfrm>
              <a:off x="3600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0" name="Rectangle 192"/>
            <p:cNvSpPr>
              <a:spLocks noChangeArrowheads="1"/>
            </p:cNvSpPr>
            <p:nvPr/>
          </p:nvSpPr>
          <p:spPr bwMode="auto">
            <a:xfrm>
              <a:off x="3744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1" name="Rectangle 193"/>
            <p:cNvSpPr>
              <a:spLocks noChangeArrowheads="1"/>
            </p:cNvSpPr>
            <p:nvPr/>
          </p:nvSpPr>
          <p:spPr bwMode="auto">
            <a:xfrm>
              <a:off x="3888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2" name="Rectangle 194"/>
            <p:cNvSpPr>
              <a:spLocks noChangeArrowheads="1"/>
            </p:cNvSpPr>
            <p:nvPr/>
          </p:nvSpPr>
          <p:spPr bwMode="auto">
            <a:xfrm>
              <a:off x="4032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3" name="Rectangle 195"/>
            <p:cNvSpPr>
              <a:spLocks noChangeArrowheads="1"/>
            </p:cNvSpPr>
            <p:nvPr/>
          </p:nvSpPr>
          <p:spPr bwMode="auto">
            <a:xfrm>
              <a:off x="4176" y="3360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7" name="Rectangle 199"/>
            <p:cNvSpPr>
              <a:spLocks noChangeArrowheads="1"/>
            </p:cNvSpPr>
            <p:nvPr/>
          </p:nvSpPr>
          <p:spPr bwMode="auto">
            <a:xfrm>
              <a:off x="129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8" name="Rectangle 200"/>
            <p:cNvSpPr>
              <a:spLocks noChangeArrowheads="1"/>
            </p:cNvSpPr>
            <p:nvPr/>
          </p:nvSpPr>
          <p:spPr bwMode="auto">
            <a:xfrm>
              <a:off x="144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09" name="Rectangle 201"/>
            <p:cNvSpPr>
              <a:spLocks noChangeArrowheads="1"/>
            </p:cNvSpPr>
            <p:nvPr/>
          </p:nvSpPr>
          <p:spPr bwMode="auto">
            <a:xfrm>
              <a:off x="158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0" name="Rectangle 202"/>
            <p:cNvSpPr>
              <a:spLocks noChangeArrowheads="1"/>
            </p:cNvSpPr>
            <p:nvPr/>
          </p:nvSpPr>
          <p:spPr bwMode="auto">
            <a:xfrm>
              <a:off x="172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1" name="Rectangle 203"/>
            <p:cNvSpPr>
              <a:spLocks noChangeArrowheads="1"/>
            </p:cNvSpPr>
            <p:nvPr/>
          </p:nvSpPr>
          <p:spPr bwMode="auto">
            <a:xfrm>
              <a:off x="187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2" name="Rectangle 204"/>
            <p:cNvSpPr>
              <a:spLocks noChangeArrowheads="1"/>
            </p:cNvSpPr>
            <p:nvPr/>
          </p:nvSpPr>
          <p:spPr bwMode="auto">
            <a:xfrm>
              <a:off x="201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3" name="Rectangle 205"/>
            <p:cNvSpPr>
              <a:spLocks noChangeArrowheads="1"/>
            </p:cNvSpPr>
            <p:nvPr/>
          </p:nvSpPr>
          <p:spPr bwMode="auto">
            <a:xfrm>
              <a:off x="216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0" name="Rectangle 212"/>
            <p:cNvSpPr>
              <a:spLocks noChangeArrowheads="1"/>
            </p:cNvSpPr>
            <p:nvPr/>
          </p:nvSpPr>
          <p:spPr bwMode="auto">
            <a:xfrm>
              <a:off x="316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1" name="Rectangle 213"/>
            <p:cNvSpPr>
              <a:spLocks noChangeArrowheads="1"/>
            </p:cNvSpPr>
            <p:nvPr/>
          </p:nvSpPr>
          <p:spPr bwMode="auto">
            <a:xfrm>
              <a:off x="331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2" name="Rectangle 214"/>
            <p:cNvSpPr>
              <a:spLocks noChangeArrowheads="1"/>
            </p:cNvSpPr>
            <p:nvPr/>
          </p:nvSpPr>
          <p:spPr bwMode="auto">
            <a:xfrm>
              <a:off x="345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3" name="Rectangle 215"/>
            <p:cNvSpPr>
              <a:spLocks noChangeArrowheads="1"/>
            </p:cNvSpPr>
            <p:nvPr/>
          </p:nvSpPr>
          <p:spPr bwMode="auto">
            <a:xfrm>
              <a:off x="360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4" name="Rectangle 216"/>
            <p:cNvSpPr>
              <a:spLocks noChangeArrowheads="1"/>
            </p:cNvSpPr>
            <p:nvPr/>
          </p:nvSpPr>
          <p:spPr bwMode="auto">
            <a:xfrm>
              <a:off x="3744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5" name="Rectangle 217"/>
            <p:cNvSpPr>
              <a:spLocks noChangeArrowheads="1"/>
            </p:cNvSpPr>
            <p:nvPr/>
          </p:nvSpPr>
          <p:spPr bwMode="auto">
            <a:xfrm>
              <a:off x="3888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6" name="Rectangle 218"/>
            <p:cNvSpPr>
              <a:spLocks noChangeArrowheads="1"/>
            </p:cNvSpPr>
            <p:nvPr/>
          </p:nvSpPr>
          <p:spPr bwMode="auto">
            <a:xfrm>
              <a:off x="4032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7" name="Rectangle 219"/>
            <p:cNvSpPr>
              <a:spLocks noChangeArrowheads="1"/>
            </p:cNvSpPr>
            <p:nvPr/>
          </p:nvSpPr>
          <p:spPr bwMode="auto">
            <a:xfrm>
              <a:off x="4176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28" name="Rectangle 220"/>
            <p:cNvSpPr>
              <a:spLocks noChangeArrowheads="1"/>
            </p:cNvSpPr>
            <p:nvPr/>
          </p:nvSpPr>
          <p:spPr bwMode="auto">
            <a:xfrm>
              <a:off x="4320" y="3504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4" name="Rectangle 226"/>
            <p:cNvSpPr>
              <a:spLocks noChangeArrowheads="1"/>
            </p:cNvSpPr>
            <p:nvPr/>
          </p:nvSpPr>
          <p:spPr bwMode="auto">
            <a:xfrm>
              <a:off x="172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5" name="Rectangle 227"/>
            <p:cNvSpPr>
              <a:spLocks noChangeArrowheads="1"/>
            </p:cNvSpPr>
            <p:nvPr/>
          </p:nvSpPr>
          <p:spPr bwMode="auto">
            <a:xfrm>
              <a:off x="187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36" name="Rectangle 228"/>
            <p:cNvSpPr>
              <a:spLocks noChangeArrowheads="1"/>
            </p:cNvSpPr>
            <p:nvPr/>
          </p:nvSpPr>
          <p:spPr bwMode="auto">
            <a:xfrm>
              <a:off x="201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5" name="Rectangle 237"/>
            <p:cNvSpPr>
              <a:spLocks noChangeArrowheads="1"/>
            </p:cNvSpPr>
            <p:nvPr/>
          </p:nvSpPr>
          <p:spPr bwMode="auto">
            <a:xfrm>
              <a:off x="331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6" name="Rectangle 238"/>
            <p:cNvSpPr>
              <a:spLocks noChangeArrowheads="1"/>
            </p:cNvSpPr>
            <p:nvPr/>
          </p:nvSpPr>
          <p:spPr bwMode="auto">
            <a:xfrm>
              <a:off x="345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7" name="Rectangle 239"/>
            <p:cNvSpPr>
              <a:spLocks noChangeArrowheads="1"/>
            </p:cNvSpPr>
            <p:nvPr/>
          </p:nvSpPr>
          <p:spPr bwMode="auto">
            <a:xfrm>
              <a:off x="3600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8" name="Rectangle 240"/>
            <p:cNvSpPr>
              <a:spLocks noChangeArrowheads="1"/>
            </p:cNvSpPr>
            <p:nvPr/>
          </p:nvSpPr>
          <p:spPr bwMode="auto">
            <a:xfrm>
              <a:off x="3744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49" name="Rectangle 241"/>
            <p:cNvSpPr>
              <a:spLocks noChangeArrowheads="1"/>
            </p:cNvSpPr>
            <p:nvPr/>
          </p:nvSpPr>
          <p:spPr bwMode="auto">
            <a:xfrm>
              <a:off x="3888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0" name="Rectangle 242"/>
            <p:cNvSpPr>
              <a:spLocks noChangeArrowheads="1"/>
            </p:cNvSpPr>
            <p:nvPr/>
          </p:nvSpPr>
          <p:spPr bwMode="auto">
            <a:xfrm>
              <a:off x="4032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51" name="Rectangle 243"/>
            <p:cNvSpPr>
              <a:spLocks noChangeArrowheads="1"/>
            </p:cNvSpPr>
            <p:nvPr/>
          </p:nvSpPr>
          <p:spPr bwMode="auto">
            <a:xfrm>
              <a:off x="4176" y="3648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2" name="Rectangle 264"/>
            <p:cNvSpPr>
              <a:spLocks noChangeArrowheads="1"/>
            </p:cNvSpPr>
            <p:nvPr/>
          </p:nvSpPr>
          <p:spPr bwMode="auto">
            <a:xfrm>
              <a:off x="3744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3" name="Rectangle 265"/>
            <p:cNvSpPr>
              <a:spLocks noChangeArrowheads="1"/>
            </p:cNvSpPr>
            <p:nvPr/>
          </p:nvSpPr>
          <p:spPr bwMode="auto">
            <a:xfrm>
              <a:off x="3888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4" name="Rectangle 266"/>
            <p:cNvSpPr>
              <a:spLocks noChangeArrowheads="1"/>
            </p:cNvSpPr>
            <p:nvPr/>
          </p:nvSpPr>
          <p:spPr bwMode="auto">
            <a:xfrm>
              <a:off x="4032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75" name="Rectangle 267"/>
            <p:cNvSpPr>
              <a:spLocks noChangeArrowheads="1"/>
            </p:cNvSpPr>
            <p:nvPr/>
          </p:nvSpPr>
          <p:spPr bwMode="auto">
            <a:xfrm>
              <a:off x="4176" y="3792"/>
              <a:ext cx="144" cy="1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901" name="Freeform 293"/>
          <p:cNvSpPr>
            <a:spLocks/>
          </p:cNvSpPr>
          <p:nvPr/>
        </p:nvSpPr>
        <p:spPr bwMode="auto">
          <a:xfrm>
            <a:off x="1828800" y="2514600"/>
            <a:ext cx="5257800" cy="26670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528" y="96"/>
              </a:cxn>
              <a:cxn ang="0">
                <a:pos x="336" y="192"/>
              </a:cxn>
              <a:cxn ang="0">
                <a:pos x="48" y="576"/>
              </a:cxn>
              <a:cxn ang="0">
                <a:pos x="0" y="912"/>
              </a:cxn>
              <a:cxn ang="0">
                <a:pos x="96" y="1248"/>
              </a:cxn>
              <a:cxn ang="0">
                <a:pos x="528" y="1344"/>
              </a:cxn>
              <a:cxn ang="0">
                <a:pos x="864" y="1440"/>
              </a:cxn>
              <a:cxn ang="0">
                <a:pos x="1248" y="1200"/>
              </a:cxn>
              <a:cxn ang="0">
                <a:pos x="1776" y="1008"/>
              </a:cxn>
              <a:cxn ang="0">
                <a:pos x="2016" y="1152"/>
              </a:cxn>
              <a:cxn ang="0">
                <a:pos x="2256" y="1392"/>
              </a:cxn>
              <a:cxn ang="0">
                <a:pos x="2544" y="1488"/>
              </a:cxn>
              <a:cxn ang="0">
                <a:pos x="3024" y="1680"/>
              </a:cxn>
              <a:cxn ang="0">
                <a:pos x="3312" y="1248"/>
              </a:cxn>
              <a:cxn ang="0">
                <a:pos x="2976" y="624"/>
              </a:cxn>
              <a:cxn ang="0">
                <a:pos x="2688" y="432"/>
              </a:cxn>
              <a:cxn ang="0">
                <a:pos x="2016" y="240"/>
              </a:cxn>
              <a:cxn ang="0">
                <a:pos x="1488" y="0"/>
              </a:cxn>
              <a:cxn ang="0">
                <a:pos x="912" y="0"/>
              </a:cxn>
            </a:cxnLst>
            <a:rect l="0" t="0" r="r" b="b"/>
            <a:pathLst>
              <a:path w="3312" h="1680">
                <a:moveTo>
                  <a:pt x="912" y="0"/>
                </a:moveTo>
                <a:lnTo>
                  <a:pt x="528" y="96"/>
                </a:lnTo>
                <a:lnTo>
                  <a:pt x="336" y="192"/>
                </a:lnTo>
                <a:lnTo>
                  <a:pt x="48" y="576"/>
                </a:lnTo>
                <a:lnTo>
                  <a:pt x="0" y="912"/>
                </a:lnTo>
                <a:lnTo>
                  <a:pt x="96" y="1248"/>
                </a:lnTo>
                <a:lnTo>
                  <a:pt x="528" y="1344"/>
                </a:lnTo>
                <a:lnTo>
                  <a:pt x="864" y="1440"/>
                </a:lnTo>
                <a:lnTo>
                  <a:pt x="1248" y="1200"/>
                </a:lnTo>
                <a:lnTo>
                  <a:pt x="1776" y="1008"/>
                </a:lnTo>
                <a:lnTo>
                  <a:pt x="2016" y="1152"/>
                </a:lnTo>
                <a:lnTo>
                  <a:pt x="2256" y="1392"/>
                </a:lnTo>
                <a:lnTo>
                  <a:pt x="2544" y="1488"/>
                </a:lnTo>
                <a:lnTo>
                  <a:pt x="3024" y="1680"/>
                </a:lnTo>
                <a:lnTo>
                  <a:pt x="3312" y="1248"/>
                </a:lnTo>
                <a:lnTo>
                  <a:pt x="2976" y="624"/>
                </a:lnTo>
                <a:lnTo>
                  <a:pt x="2688" y="432"/>
                </a:lnTo>
                <a:lnTo>
                  <a:pt x="2016" y="240"/>
                </a:lnTo>
                <a:lnTo>
                  <a:pt x="1488" y="0"/>
                </a:lnTo>
                <a:lnTo>
                  <a:pt x="912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" name="TextBox 296"/>
          <p:cNvSpPr txBox="1"/>
          <p:nvPr/>
        </p:nvSpPr>
        <p:spPr>
          <a:xfrm>
            <a:off x="838200" y="1752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Cells outside problem domain are marked as inactive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1370" y="5715000"/>
            <a:ext cx="66926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Controlled by IBOUND array </a:t>
            </a:r>
          </a:p>
          <a:p>
            <a:pPr algn="ctr"/>
            <a:r>
              <a:rPr lang="en-US" dirty="0"/>
              <a:t>(1=active, 0=inactive, -1=specified head)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05" grpId="0" animBg="1"/>
      <p:bldP spid="689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Virginia Coastal Plain Model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27831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304800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Packages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75191"/>
            <a:ext cx="4114800" cy="2796809"/>
          </a:xfrm>
        </p:spPr>
        <p:txBody>
          <a:bodyPr>
            <a:noAutofit/>
          </a:bodyPr>
          <a:lstStyle/>
          <a:p>
            <a:r>
              <a:rPr lang="en-US" sz="2400" dirty="0"/>
              <a:t>Defines aquifer properties</a:t>
            </a:r>
          </a:p>
          <a:p>
            <a:r>
              <a:rPr lang="en-US" sz="2400" dirty="0"/>
              <a:t>Four options</a:t>
            </a:r>
          </a:p>
          <a:p>
            <a:pPr lvl="1"/>
            <a:r>
              <a:rPr lang="en-US" sz="2000" dirty="0"/>
              <a:t>Block-Centered Flow (BCF)</a:t>
            </a:r>
          </a:p>
          <a:p>
            <a:pPr lvl="1"/>
            <a:r>
              <a:rPr lang="en-US" sz="2000" dirty="0"/>
              <a:t>Layer Property Flow (LPF)* </a:t>
            </a:r>
          </a:p>
          <a:p>
            <a:pPr lvl="1"/>
            <a:r>
              <a:rPr lang="en-US" sz="2000" dirty="0" err="1"/>
              <a:t>Hydrogeologic</a:t>
            </a:r>
            <a:r>
              <a:rPr lang="en-US" sz="2000" dirty="0"/>
              <a:t> Unit Flow (HUF)</a:t>
            </a:r>
          </a:p>
          <a:p>
            <a:pPr lvl="1"/>
            <a:r>
              <a:rPr lang="en-US" sz="2000" dirty="0"/>
              <a:t>Upstream Weighting (UPW), MODFLOW-NWT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0900"/>
            <a:ext cx="4129087" cy="47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495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*We will use the LPF package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207170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LPF - Layer Property Flow Package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/>
              <a:t>User enters </a:t>
            </a:r>
            <a:r>
              <a:rPr lang="en-US" sz="2400" dirty="0" err="1"/>
              <a:t>Kh</a:t>
            </a:r>
            <a:r>
              <a:rPr lang="en-US" sz="2400" dirty="0"/>
              <a:t>, </a:t>
            </a:r>
            <a:r>
              <a:rPr lang="en-US" sz="2400" dirty="0" err="1"/>
              <a:t>Kv</a:t>
            </a:r>
            <a:r>
              <a:rPr lang="en-US" sz="2400" dirty="0"/>
              <a:t> and storage terms for all layers</a:t>
            </a:r>
          </a:p>
          <a:p>
            <a:r>
              <a:rPr lang="en-US" sz="2400" dirty="0" err="1"/>
              <a:t>Kv</a:t>
            </a:r>
            <a:r>
              <a:rPr lang="en-US" sz="2400" dirty="0"/>
              <a:t> can be entered as directly or in terms of vertical anisotropy</a:t>
            </a:r>
          </a:p>
          <a:p>
            <a:r>
              <a:rPr lang="en-US" sz="2400" dirty="0"/>
              <a:t>Horizontal anisotropy entered on a cell-by-cell basis</a:t>
            </a:r>
          </a:p>
          <a:p>
            <a:r>
              <a:rPr lang="en-US" sz="2400" dirty="0"/>
              <a:t>Two layer types</a:t>
            </a:r>
          </a:p>
          <a:p>
            <a:pPr lvl="1"/>
            <a:r>
              <a:rPr lang="en-US" sz="2000" dirty="0"/>
              <a:t>Confined</a:t>
            </a:r>
          </a:p>
          <a:p>
            <a:pPr lvl="1"/>
            <a:r>
              <a:rPr lang="en-US" sz="2000" dirty="0"/>
              <a:t>Convertible</a:t>
            </a:r>
          </a:p>
          <a:p>
            <a:endParaRPr lang="en-US" sz="2400" dirty="0"/>
          </a:p>
        </p:txBody>
      </p:sp>
      <p:pic>
        <p:nvPicPr>
          <p:cNvPr id="4" name="Picture 2" descr="http://www.douglas.co.us/water/images/Denver_Basin_Aquifers_clip_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20204"/>
            <a:ext cx="5562600" cy="3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Optional Packages</a:t>
            </a:r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CHB – Time Variant Specified Head</a:t>
            </a:r>
          </a:p>
          <a:p>
            <a:r>
              <a:rPr lang="en-US" sz="2000" dirty="0"/>
              <a:t>DRN – Drain </a:t>
            </a:r>
          </a:p>
          <a:p>
            <a:r>
              <a:rPr lang="en-US" sz="2000" dirty="0"/>
              <a:t>DRT – Drain Return Flow</a:t>
            </a:r>
          </a:p>
          <a:p>
            <a:r>
              <a:rPr lang="en-US" sz="2000" dirty="0"/>
              <a:t>ETS – Evapotranspiration Segments</a:t>
            </a:r>
          </a:p>
          <a:p>
            <a:r>
              <a:rPr lang="en-US" sz="2000" dirty="0"/>
              <a:t>EVT – Evapotranspiration</a:t>
            </a:r>
          </a:p>
          <a:p>
            <a:r>
              <a:rPr lang="en-US" sz="2000" dirty="0"/>
              <a:t>GAGE – Gage </a:t>
            </a:r>
          </a:p>
          <a:p>
            <a:r>
              <a:rPr lang="en-US" sz="2000" dirty="0"/>
              <a:t>GHB – General Head</a:t>
            </a:r>
          </a:p>
          <a:p>
            <a:r>
              <a:rPr lang="en-US" sz="2000" dirty="0"/>
              <a:t>HFB – Horizontal Flow Barrier</a:t>
            </a:r>
          </a:p>
          <a:p>
            <a:r>
              <a:rPr lang="en-US" sz="2000" dirty="0"/>
              <a:t>LAK – Lake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MNW – </a:t>
            </a:r>
            <a:r>
              <a:rPr lang="en-US" sz="2000" dirty="0" err="1"/>
              <a:t>Multinode</a:t>
            </a:r>
            <a:r>
              <a:rPr lang="en-US" sz="2000" dirty="0"/>
              <a:t> Well</a:t>
            </a:r>
          </a:p>
          <a:p>
            <a:r>
              <a:rPr lang="en-US" sz="2000" dirty="0"/>
              <a:t>MNW2 – </a:t>
            </a:r>
            <a:r>
              <a:rPr lang="en-US" sz="2000" dirty="0" err="1"/>
              <a:t>Multinode</a:t>
            </a:r>
            <a:r>
              <a:rPr lang="en-US" sz="2000" dirty="0"/>
              <a:t> Well 2</a:t>
            </a:r>
          </a:p>
          <a:p>
            <a:r>
              <a:rPr lang="en-US" sz="2000" dirty="0"/>
              <a:t>RCH – Recharge </a:t>
            </a:r>
          </a:p>
          <a:p>
            <a:r>
              <a:rPr lang="en-US" sz="2000" dirty="0"/>
              <a:t>RIV – River </a:t>
            </a:r>
          </a:p>
          <a:p>
            <a:r>
              <a:rPr lang="en-US" sz="2000" dirty="0"/>
              <a:t>SFR – Stream Flow Routing</a:t>
            </a:r>
          </a:p>
          <a:p>
            <a:r>
              <a:rPr lang="en-US" sz="2000" dirty="0"/>
              <a:t>STR – Stream-Aquifer Interaction</a:t>
            </a:r>
          </a:p>
          <a:p>
            <a:r>
              <a:rPr lang="en-US" sz="2000" dirty="0"/>
              <a:t>SUB – Subsidence </a:t>
            </a:r>
          </a:p>
          <a:p>
            <a:r>
              <a:rPr lang="en-US" sz="2000" dirty="0"/>
              <a:t>WEL – Well</a:t>
            </a:r>
          </a:p>
          <a:p>
            <a:r>
              <a:rPr lang="en-US" sz="2000" dirty="0"/>
              <a:t>UZF – Unsaturated Zone Flow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5036F-54CB-5A05-BB12-4F39481AE389}"/>
              </a:ext>
            </a:extLst>
          </p:cNvPr>
          <p:cNvSpPr txBox="1"/>
          <p:nvPr/>
        </p:nvSpPr>
        <p:spPr>
          <a:xfrm>
            <a:off x="1295400" y="56388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We will cover most of these in subsequent lectures</a:t>
            </a:r>
          </a:p>
        </p:txBody>
      </p:sp>
    </p:spTree>
    <p:extLst>
      <p:ext uri="{BB962C8B-B14F-4D97-AF65-F5344CB8AC3E}">
        <p14:creationId xmlns:p14="http://schemas.microsoft.com/office/powerpoint/2010/main" val="13760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91200" y="3857495"/>
            <a:ext cx="3124200" cy="523655"/>
            <a:chOff x="6400800" y="2659956"/>
            <a:chExt cx="3124200" cy="523655"/>
          </a:xfrm>
        </p:grpSpPr>
        <p:sp>
          <p:nvSpPr>
            <p:cNvPr id="9" name="Rectangle 8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Code Selection – Model Design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4825"/>
            <a:ext cx="3429000" cy="4625975"/>
          </a:xfrm>
        </p:spPr>
        <p:txBody>
          <a:bodyPr/>
          <a:lstStyle/>
          <a:p>
            <a:r>
              <a:rPr lang="en-US" sz="2400" dirty="0"/>
              <a:t>We are now at this spot in the model development process</a:t>
            </a:r>
          </a:p>
          <a:p>
            <a:r>
              <a:rPr lang="en-US" sz="2400" dirty="0"/>
              <a:t>MODFLOW is generally a safe and dependable choice for a model code</a:t>
            </a:r>
          </a:p>
          <a:p>
            <a:r>
              <a:rPr lang="en-US" sz="2400" dirty="0"/>
              <a:t>Model design = construction of numerical grid and model inputs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1200" y="3238185"/>
            <a:ext cx="3124200" cy="523655"/>
            <a:chOff x="6400800" y="2659956"/>
            <a:chExt cx="3124200" cy="523655"/>
          </a:xfrm>
        </p:grpSpPr>
        <p:sp>
          <p:nvSpPr>
            <p:cNvPr id="5" name="Rectangle 4"/>
            <p:cNvSpPr/>
            <p:nvPr/>
          </p:nvSpPr>
          <p:spPr>
            <a:xfrm>
              <a:off x="6400800" y="2659956"/>
              <a:ext cx="1973966" cy="5236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flipH="1">
              <a:off x="8784763" y="2725413"/>
              <a:ext cx="740237" cy="39274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44869"/>
              </p:ext>
            </p:extLst>
          </p:nvPr>
        </p:nvGraphicFramePr>
        <p:xfrm>
          <a:off x="3736238" y="2146015"/>
          <a:ext cx="4438925" cy="39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210348" imgH="4632132" progId="Visio.Drawing.11">
                  <p:embed/>
                </p:oleObj>
              </mc:Choice>
              <mc:Fallback>
                <p:oleObj name="Visio" r:id="rId3" imgW="5210348" imgH="4632132" progId="Visio.Drawing.11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238" y="2146015"/>
                        <a:ext cx="4438925" cy="39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5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52400" y="381000"/>
            <a:ext cx="3505200" cy="6096000"/>
          </a:xfrm>
        </p:spPr>
        <p:txBody>
          <a:bodyPr>
            <a:noAutofit/>
          </a:bodyPr>
          <a:lstStyle/>
          <a:p>
            <a:r>
              <a:rPr lang="en-US" sz="2000" dirty="0"/>
              <a:t>Developed by McDonald &amp; </a:t>
            </a:r>
            <a:r>
              <a:rPr lang="en-US" sz="2000" dirty="0" err="1"/>
              <a:t>Harbaugh</a:t>
            </a:r>
            <a:r>
              <a:rPr lang="en-US" sz="2000" dirty="0"/>
              <a:t> of the USGS, 1983</a:t>
            </a:r>
          </a:p>
          <a:p>
            <a:r>
              <a:rPr lang="en-US" sz="2000" dirty="0"/>
              <a:t>Public Domain, open source</a:t>
            </a:r>
          </a:p>
          <a:p>
            <a:r>
              <a:rPr lang="en-US" sz="2000" dirty="0"/>
              <a:t>Most widely used groundwater model</a:t>
            </a:r>
          </a:p>
          <a:p>
            <a:r>
              <a:rPr lang="en-US" sz="2000" dirty="0"/>
              <a:t>Steady-state or transient saturated flow</a:t>
            </a:r>
          </a:p>
          <a:p>
            <a:r>
              <a:rPr lang="en-US" sz="2200" dirty="0"/>
              <a:t>Versions:</a:t>
            </a:r>
          </a:p>
          <a:p>
            <a:pPr lvl="1"/>
            <a:r>
              <a:rPr lang="en-US" sz="1800" dirty="0"/>
              <a:t>MODFLOW 88</a:t>
            </a:r>
          </a:p>
          <a:p>
            <a:pPr lvl="1"/>
            <a:r>
              <a:rPr lang="en-US" sz="1800" dirty="0"/>
              <a:t>MODFLOW 96</a:t>
            </a:r>
          </a:p>
          <a:p>
            <a:pPr lvl="1"/>
            <a:r>
              <a:rPr lang="en-US" sz="1800" dirty="0"/>
              <a:t>MODFLOW 2000</a:t>
            </a:r>
          </a:p>
          <a:p>
            <a:pPr lvl="1"/>
            <a:r>
              <a:rPr lang="en-US" sz="1800" dirty="0"/>
              <a:t>MODFLOW 2005</a:t>
            </a:r>
          </a:p>
          <a:p>
            <a:pPr lvl="1"/>
            <a:r>
              <a:rPr lang="en-US" sz="1800" dirty="0"/>
              <a:t>MODFLOW-NWT</a:t>
            </a:r>
          </a:p>
          <a:p>
            <a:pPr lvl="1"/>
            <a:r>
              <a:rPr lang="en-US" sz="1800" dirty="0"/>
              <a:t>MODFLOW-USG</a:t>
            </a:r>
          </a:p>
          <a:p>
            <a:pPr lvl="1"/>
            <a:r>
              <a:rPr lang="en-US" sz="1800" dirty="0"/>
              <a:t>MODFLOW 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5262"/>
            <a:ext cx="52292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362200"/>
            <a:ext cx="6172200" cy="43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Finite Difference Model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3733800" cy="1066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8872" indent="0" algn="ctr">
              <a:lnSpc>
                <a:spcPct val="90000"/>
              </a:lnSpc>
              <a:buNone/>
            </a:pPr>
            <a:r>
              <a:rPr lang="en-US" dirty="0"/>
              <a:t>3D Cartesian Grid Cell-Centered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/>
              <a:t>Grid Geometry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0015" y="1752600"/>
            <a:ext cx="5562600" cy="11430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8872" indent="0" algn="ctr">
              <a:buNone/>
            </a:pPr>
            <a:r>
              <a:rPr lang="en-US" dirty="0"/>
              <a:t>Orthogonal in </a:t>
            </a:r>
            <a:r>
              <a:rPr lang="en-US" dirty="0" err="1"/>
              <a:t>xy</a:t>
            </a:r>
            <a:endParaRPr lang="en-US" dirty="0"/>
          </a:p>
          <a:p>
            <a:pPr marL="118872" indent="0" algn="ctr">
              <a:buNone/>
            </a:pPr>
            <a:r>
              <a:rPr lang="en-US" dirty="0"/>
              <a:t>Thickness varies in z</a:t>
            </a: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1600199" y="3124200"/>
            <a:ext cx="604223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4500"/>
              <a:buFont typeface="Calibri"/>
              <a:buNone/>
            </a:pPr>
            <a:r>
              <a:rPr lang="en-US"/>
              <a:t>MODFLOW-USG</a:t>
            </a:r>
            <a:endParaRPr/>
          </a:p>
        </p:txBody>
      </p:sp>
      <p:pic>
        <p:nvPicPr>
          <p:cNvPr id="359" name="Google Shape;3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080421"/>
            <a:ext cx="4699000" cy="32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5"/>
          <p:cNvSpPr txBox="1"/>
          <p:nvPr/>
        </p:nvSpPr>
        <p:spPr>
          <a:xfrm>
            <a:off x="489857" y="1828800"/>
            <a:ext cx="78851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version of MODFLOW that allows for unstructured grids (no rows/columns/layers). Uses finite volume formulation.</a:t>
            </a:r>
            <a:endParaRPr/>
          </a:p>
        </p:txBody>
      </p:sp>
      <p:pic>
        <p:nvPicPr>
          <p:cNvPr id="361" name="Google Shape;3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198204"/>
            <a:ext cx="2971800" cy="253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5"/>
          <p:cNvSpPr txBox="1"/>
          <p:nvPr/>
        </p:nvSpPr>
        <p:spPr>
          <a:xfrm>
            <a:off x="5110730" y="2921168"/>
            <a:ext cx="35869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more efficient grid refinement around features where rapid head change occurs.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noFill/>
          <a:ln/>
        </p:spPr>
        <p:txBody>
          <a:bodyPr/>
          <a:lstStyle/>
          <a:p>
            <a:r>
              <a:rPr lang="en-US" dirty="0"/>
              <a:t>Governing Equation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76313" y="3489325"/>
            <a:ext cx="7480125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where: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xx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yy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en-US" dirty="0" err="1">
                <a:latin typeface="+mj-lt"/>
                <a:cs typeface="Arial" pitchFamily="34" charset="0"/>
              </a:rPr>
              <a:t>K</a:t>
            </a:r>
            <a:r>
              <a:rPr lang="en-US" baseline="-25000" dirty="0" err="1">
                <a:latin typeface="+mj-lt"/>
                <a:cs typeface="Arial" pitchFamily="34" charset="0"/>
              </a:rPr>
              <a:t>zz</a:t>
            </a:r>
            <a:r>
              <a:rPr lang="en-US" dirty="0">
                <a:latin typeface="+mj-lt"/>
                <a:cs typeface="Arial" pitchFamily="34" charset="0"/>
              </a:rPr>
              <a:t> 	= values of hyd. cond. along xyz axes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h		= total head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W		= Sources and sinks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S</a:t>
            </a:r>
            <a:r>
              <a:rPr lang="en-US" baseline="-25000" dirty="0">
                <a:latin typeface="+mj-lt"/>
                <a:cs typeface="Arial" pitchFamily="34" charset="0"/>
              </a:rPr>
              <a:t>s</a:t>
            </a:r>
            <a:r>
              <a:rPr lang="en-US" dirty="0">
                <a:latin typeface="+mj-lt"/>
                <a:cs typeface="Arial" pitchFamily="34" charset="0"/>
              </a:rPr>
              <a:t>		= Specific storage</a:t>
            </a:r>
          </a:p>
          <a:p>
            <a:r>
              <a:rPr lang="en-US" dirty="0">
                <a:latin typeface="+mj-lt"/>
                <a:cs typeface="Arial" pitchFamily="34" charset="0"/>
              </a:rPr>
              <a:t>	t		= time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162300" y="4754563"/>
          <a:ext cx="29718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15640" progId="Equation.3">
                  <p:embed/>
                </p:oleObj>
              </mc:Choice>
              <mc:Fallback>
                <p:oleObj name="Equation" r:id="rId3" imgW="914400" imgH="21564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754563"/>
                        <a:ext cx="29718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399" y="2057400"/>
          <a:ext cx="740198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457200" progId="Equation.3">
                  <p:embed/>
                </p:oleObj>
              </mc:Choice>
              <mc:Fallback>
                <p:oleObj name="Equation" r:id="rId5" imgW="341604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057400"/>
                        <a:ext cx="740198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Processes &amp; Packages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/>
          </a:bodyPr>
          <a:lstStyle/>
          <a:p>
            <a:r>
              <a:rPr lang="en-US" dirty="0"/>
              <a:t>MODFLOW is divided into a series of processes &amp; packages</a:t>
            </a:r>
          </a:p>
          <a:p>
            <a:r>
              <a:rPr lang="en-US" dirty="0"/>
              <a:t>Major tasks are organized as </a:t>
            </a:r>
            <a:r>
              <a:rPr lang="en-US" b="1" dirty="0"/>
              <a:t>processes</a:t>
            </a:r>
          </a:p>
          <a:p>
            <a:r>
              <a:rPr lang="en-US" dirty="0"/>
              <a:t>More specific tasks are performed by </a:t>
            </a:r>
            <a:r>
              <a:rPr lang="en-US" b="1" dirty="0"/>
              <a:t>packages</a:t>
            </a:r>
          </a:p>
          <a:p>
            <a:r>
              <a:rPr lang="en-US" dirty="0"/>
              <a:t>Each process may use</a:t>
            </a:r>
            <a:br>
              <a:rPr lang="en-US" dirty="0"/>
            </a:br>
            <a:r>
              <a:rPr lang="en-US" dirty="0"/>
              <a:t> one or more packages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384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24450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Process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45413"/>
            <a:ext cx="4572000" cy="4625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Spatial discretization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# rows, cols, layers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Top/bottom elevations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Temporal discretization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Stress periods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Time steps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Units (ft vs m,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Package Selection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1"/>
            <a:ext cx="2895599" cy="222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419600"/>
            <a:ext cx="4191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3423</TotalTime>
  <Words>624</Words>
  <Application>Microsoft Office PowerPoint</Application>
  <PresentationFormat>On-screen Show (4:3)</PresentationFormat>
  <Paragraphs>114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Wingdings 2</vt:lpstr>
      <vt:lpstr>Wingdings 3</vt:lpstr>
      <vt:lpstr>Module</vt:lpstr>
      <vt:lpstr>Visio</vt:lpstr>
      <vt:lpstr>Equation</vt:lpstr>
      <vt:lpstr>MODFLOW – Organization &amp; Main Packages</vt:lpstr>
      <vt:lpstr>Code Selection – Model Design</vt:lpstr>
      <vt:lpstr>PowerPoint Presentation</vt:lpstr>
      <vt:lpstr>Finite Difference Model</vt:lpstr>
      <vt:lpstr>Grid Geometry</vt:lpstr>
      <vt:lpstr>MODFLOW-USG</vt:lpstr>
      <vt:lpstr>Governing Equation</vt:lpstr>
      <vt:lpstr>Processes &amp; Packages</vt:lpstr>
      <vt:lpstr>Global Process</vt:lpstr>
      <vt:lpstr>Ground Water Flow Process</vt:lpstr>
      <vt:lpstr>Observation Process</vt:lpstr>
      <vt:lpstr>Required Packages</vt:lpstr>
      <vt:lpstr>Active/Inactive Zones</vt:lpstr>
      <vt:lpstr>Virginia Coastal Plain Model</vt:lpstr>
      <vt:lpstr>Flow Packages</vt:lpstr>
      <vt:lpstr>LPF - Layer Property Flow Package</vt:lpstr>
      <vt:lpstr>Optional Packages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MODFLOW</dc:title>
  <dc:creator>Norman L. Jones</dc:creator>
  <cp:lastModifiedBy>Norm Jones</cp:lastModifiedBy>
  <cp:revision>151</cp:revision>
  <cp:lastPrinted>2022-09-14T19:55:19Z</cp:lastPrinted>
  <dcterms:created xsi:type="dcterms:W3CDTF">1996-04-24T20:34:15Z</dcterms:created>
  <dcterms:modified xsi:type="dcterms:W3CDTF">2022-09-15T19:36:20Z</dcterms:modified>
</cp:coreProperties>
</file>