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87" r:id="rId2"/>
    <p:sldId id="288" r:id="rId3"/>
    <p:sldId id="289" r:id="rId4"/>
    <p:sldId id="314" r:id="rId5"/>
    <p:sldId id="315" r:id="rId6"/>
    <p:sldId id="316" r:id="rId7"/>
    <p:sldId id="317" r:id="rId8"/>
    <p:sldId id="290" r:id="rId9"/>
    <p:sldId id="291" r:id="rId10"/>
    <p:sldId id="292" r:id="rId11"/>
    <p:sldId id="293" r:id="rId12"/>
    <p:sldId id="294" r:id="rId13"/>
    <p:sldId id="295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11" autoAdjust="0"/>
  </p:normalViewPr>
  <p:slideViewPr>
    <p:cSldViewPr>
      <p:cViewPr varScale="1">
        <p:scale>
          <a:sx n="102" d="100"/>
          <a:sy n="102" d="100"/>
        </p:scale>
        <p:origin x="12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0957" y="0"/>
            <a:ext cx="3071614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011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b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0957" y="8866011"/>
            <a:ext cx="3071614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b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fld id="{4F9090BE-E988-4690-9ED4-9C44301EA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6" y="1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1" tIns="44136" rIns="88271" bIns="44136" numCol="1" anchor="b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6" y="8830659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1" tIns="44136" rIns="88271" bIns="44136" numCol="1" anchor="b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fld id="{AF4B6B53-D72F-4F6B-8E59-08402234AF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4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BE175D-5DF0-44A3-AB0C-3A9338BDE44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357737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87801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3328164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40633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74836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3357295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35620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F355C7-7D51-48AB-A5A9-82837E68744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415922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A97E5D-CB72-4DF0-9F20-D35EBFF9A01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4D702A-F614-49B3-ADAE-525B0B962CD9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52040E-CBC3-4E8E-BFAF-AA81EBFC529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7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1AEB87-3DA2-459E-9082-8ABC3391E4B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B984-16C6-479B-9942-99FCA5299E8A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4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9F8477-4786-4ACC-8B71-EF67D0A744D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BCF59F-256F-4436-B0D7-D41F6C2791D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42299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886327-07D5-483A-82AE-F597D41823F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78216B-D4B2-4286-A7CB-35DC277B6CC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24DE02-F028-46DA-8494-333943F0A50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882921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defTabSz="88292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4EA065-67F8-4A8F-9E60-9421616B9FA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2256" y="8830659"/>
            <a:ext cx="3036623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1" tIns="44136" rIns="88271" bIns="44136" anchor="b"/>
          <a:lstStyle>
            <a:lvl1pPr defTabSz="91598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4CF1ACB-8D5F-46FC-98EB-396EEAFE3455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4" tIns="46358" rIns="94314" bIns="46358"/>
          <a:lstStyle/>
          <a:p>
            <a:pPr defTabSz="881390">
              <a:spcBef>
                <a:spcPct val="0"/>
              </a:spcBef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360341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E8D5-F5C5-4644-8C9F-A0B8C573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49CB-12B0-4464-AC8E-9A61B6054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6788-2D7E-4F93-AD6A-418162A10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4B3F-0FB1-45B9-9595-D80908010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BE1A-21D1-4E5C-ABE3-2DAB945CE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AF5F-079C-42DC-856F-27830E37F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A4C-D6A2-42D4-9A31-F6B4A385D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9387-2034-497F-97E4-B8013DD0A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95-FC0C-4E46-9CC9-DA4C09103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F6C8-8738-4123-8B91-9CF1B8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93527D-DD17-496D-A378-A9BAD99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79787B-1881-44C7-83D0-5A3452242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satMod val="150000"/>
                  </a:schemeClr>
                </a:solidFill>
              </a:rPr>
              <a:t>2D </a:t>
            </a:r>
            <a:r>
              <a:rPr lang="en-US" sz="4400" dirty="0" err="1">
                <a:solidFill>
                  <a:schemeClr val="accent1">
                    <a:satMod val="150000"/>
                  </a:schemeClr>
                </a:solidFill>
              </a:rPr>
              <a:t>Geostatistics</a:t>
            </a:r>
            <a:br>
              <a:rPr lang="en-US" sz="44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400" dirty="0"/>
              <a:t>Interpolating Layer Elevations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Data Import Options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tabular scatter point data file</a:t>
            </a:r>
          </a:p>
          <a:p>
            <a:r>
              <a:rPr lang="en-US" dirty="0"/>
              <a:t>Two import options:</a:t>
            </a:r>
          </a:p>
          <a:p>
            <a:pPr lvl="1"/>
            <a:r>
              <a:rPr lang="en-US" dirty="0"/>
              <a:t>Save as *.txt or *.</a:t>
            </a:r>
            <a:r>
              <a:rPr lang="en-US" dirty="0" err="1"/>
              <a:t>cvs</a:t>
            </a:r>
            <a:r>
              <a:rPr lang="en-US" dirty="0"/>
              <a:t> and import to GMS using </a:t>
            </a:r>
            <a:r>
              <a:rPr lang="en-US" dirty="0" err="1"/>
              <a:t>File|Open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Copy table in Excel and paste to GMS using Windows Clipboard</a:t>
            </a:r>
          </a:p>
          <a:p>
            <a:r>
              <a:rPr lang="en-US" dirty="0"/>
              <a:t>Follow Text Import Wizard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47700" y="29718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Scatter Point Data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276850" cy="4360863"/>
          </a:xfrm>
        </p:spPr>
      </p:pic>
    </p:spTree>
    <p:extLst>
      <p:ext uri="{BB962C8B-B14F-4D97-AF65-F5344CB8AC3E}">
        <p14:creationId xmlns:p14="http://schemas.microsoft.com/office/powerpoint/2010/main" val="6183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92" y="2124075"/>
            <a:ext cx="62674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400"/>
              <a:t>Import Wizard – Step 1</a:t>
            </a: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886200" y="3526007"/>
            <a:ext cx="1066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172200" y="3602207"/>
            <a:ext cx="21336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dirty="0"/>
              <a:t>Be sure to turn this on if there is a header row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005387" y="3600620"/>
            <a:ext cx="1066800" cy="228599"/>
          </a:xfrm>
          <a:prstGeom prst="left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4075"/>
            <a:ext cx="62674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 Wizard – Step 2</a:t>
            </a: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029200" y="3334345"/>
            <a:ext cx="10668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315200" y="3486745"/>
            <a:ext cx="1447800" cy="9233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dirty="0"/>
              <a:t>Select type for each column</a:t>
            </a: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2005013" y="2541588"/>
            <a:ext cx="1524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76213" y="2617788"/>
            <a:ext cx="1295399" cy="6463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dirty="0"/>
              <a:t>Select data type here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 flipH="1">
            <a:off x="1524000" y="2611437"/>
            <a:ext cx="457200" cy="304801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148387" y="3521670"/>
            <a:ext cx="1066800" cy="228599"/>
          </a:xfrm>
          <a:prstGeom prst="left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181600" y="1828800"/>
            <a:ext cx="3733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can interpolate from any one of the scatter point data sets to:</a:t>
            </a:r>
          </a:p>
          <a:p>
            <a:pPr lvl="1"/>
            <a:r>
              <a:rPr lang="en-US" dirty="0"/>
              <a:t>TIN Elevations</a:t>
            </a:r>
          </a:p>
          <a:p>
            <a:pPr lvl="1"/>
            <a:r>
              <a:rPr lang="en-US" dirty="0"/>
              <a:t>Meshes (2D or 3D)</a:t>
            </a:r>
          </a:p>
          <a:p>
            <a:pPr lvl="1"/>
            <a:r>
              <a:rPr lang="en-US" dirty="0"/>
              <a:t>Grids (2D or 3D)</a:t>
            </a:r>
          </a:p>
          <a:p>
            <a:pPr lvl="1"/>
            <a:r>
              <a:rPr lang="en-US" dirty="0"/>
              <a:t>MODFLOW data array layers</a:t>
            </a:r>
          </a:p>
          <a:p>
            <a:r>
              <a:rPr lang="en-US" dirty="0"/>
              <a:t>A new data set is created on the target object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4994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Interpolation Schemes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553200" cy="46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1600" y="3200400"/>
            <a:ext cx="1676400" cy="1295400"/>
          </a:xfrm>
          <a:prstGeom prst="roundRect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466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954762" cy="405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01213"/>
            <a:ext cx="44767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752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Elliptical Control Function</a:t>
            </a:r>
          </a:p>
        </p:txBody>
      </p:sp>
    </p:spTree>
    <p:extLst>
      <p:ext uri="{BB962C8B-B14F-4D97-AF65-F5344CB8AC3E}">
        <p14:creationId xmlns:p14="http://schemas.microsoft.com/office/powerpoint/2010/main" val="15729351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2987143" cy="405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0864"/>
            <a:ext cx="462012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5791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29283748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971800" cy="408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0864"/>
            <a:ext cx="45038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5791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IDW - Constant</a:t>
            </a:r>
          </a:p>
        </p:txBody>
      </p:sp>
    </p:spTree>
    <p:extLst>
      <p:ext uri="{BB962C8B-B14F-4D97-AF65-F5344CB8AC3E}">
        <p14:creationId xmlns:p14="http://schemas.microsoft.com/office/powerpoint/2010/main" val="13335865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799"/>
            <a:ext cx="2979837" cy="407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340864"/>
            <a:ext cx="440661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1" y="5791200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IDW – Gradient Planes</a:t>
            </a:r>
          </a:p>
        </p:txBody>
      </p:sp>
    </p:spTree>
    <p:extLst>
      <p:ext uri="{BB962C8B-B14F-4D97-AF65-F5344CB8AC3E}">
        <p14:creationId xmlns:p14="http://schemas.microsoft.com/office/powerpoint/2010/main" val="9582646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Layer Elevations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752600"/>
            <a:ext cx="8763000" cy="1296035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Each cell has a top and bottom elevation. The elevation arrays are part of the discretization file used by Groundwater Flow Process.</a:t>
            </a:r>
          </a:p>
          <a:p>
            <a:pPr marL="118872" indent="0">
              <a:buNone/>
            </a:pPr>
            <a:r>
              <a:rPr lang="en-US" sz="2400" dirty="0"/>
              <a:t>They are defined/edited in the Global/Basic Package dialog in GMS.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727960" cy="24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727960" cy="24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91000" y="4114800"/>
            <a:ext cx="1066800" cy="6096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2900" y="5762212"/>
            <a:ext cx="8343900" cy="81534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Font typeface="Wingdings 2"/>
              <a:buNone/>
            </a:pPr>
            <a:r>
              <a:rPr lang="en-US" sz="2400" dirty="0"/>
              <a:t>Elevations can be interpolated using 2D </a:t>
            </a:r>
            <a:r>
              <a:rPr lang="en-US" sz="2400" dirty="0" err="1"/>
              <a:t>geostatistics</a:t>
            </a:r>
            <a:r>
              <a:rPr lang="en-US" sz="2400" dirty="0"/>
              <a:t> (interpolation) tools in the 2D Scatter Point Module in GMS.</a:t>
            </a:r>
          </a:p>
        </p:txBody>
      </p:sp>
    </p:spTree>
    <p:extLst>
      <p:ext uri="{BB962C8B-B14F-4D97-AF65-F5344CB8AC3E}">
        <p14:creationId xmlns:p14="http://schemas.microsoft.com/office/powerpoint/2010/main" val="14222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6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931252" cy="40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0864"/>
            <a:ext cx="463472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579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IDW – Quadratic, Truncated</a:t>
            </a:r>
          </a:p>
        </p:txBody>
      </p:sp>
    </p:spTree>
    <p:extLst>
      <p:ext uri="{BB962C8B-B14F-4D97-AF65-F5344CB8AC3E}">
        <p14:creationId xmlns:p14="http://schemas.microsoft.com/office/powerpoint/2010/main" val="20988448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11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954762" cy="40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0864"/>
            <a:ext cx="45753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579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Natural Neighbor, Truncated</a:t>
            </a:r>
          </a:p>
        </p:txBody>
      </p:sp>
    </p:spTree>
    <p:extLst>
      <p:ext uri="{BB962C8B-B14F-4D97-AF65-F5344CB8AC3E}">
        <p14:creationId xmlns:p14="http://schemas.microsoft.com/office/powerpoint/2010/main" val="15472209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Interpolation Schemes</a:t>
            </a:r>
          </a:p>
        </p:txBody>
      </p:sp>
      <p:pic>
        <p:nvPicPr>
          <p:cNvPr id="6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003334" cy="39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0864"/>
            <a:ext cx="441569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5638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Kriging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45905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29699" name="Group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1948"/>
            <a:ext cx="802163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47" name="Rectangle 47"/>
          <p:cNvSpPr>
            <a:spLocks noChangeArrowheads="1"/>
          </p:cNvSpPr>
          <p:nvPr/>
        </p:nvSpPr>
        <p:spPr bwMode="auto">
          <a:xfrm>
            <a:off x="5884069" y="5854831"/>
            <a:ext cx="45878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  <a:sym typeface="Wingdings" pitchFamily="2" charset="2"/>
              </a:rPr>
              <a:t>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6848" name="Rectangle 48"/>
          <p:cNvSpPr>
            <a:spLocks noChangeArrowheads="1"/>
          </p:cNvSpPr>
          <p:nvPr/>
        </p:nvSpPr>
        <p:spPr bwMode="auto">
          <a:xfrm>
            <a:off x="3598069" y="5862935"/>
            <a:ext cx="45878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  <a:sym typeface="Wingdings 2" pitchFamily="18" charset="2"/>
              </a:rPr>
              <a:t>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+mn-cs"/>
              <a:sym typeface="Wingdings 2" pitchFamily="18" charset="2"/>
            </a:endParaRPr>
          </a:p>
        </p:txBody>
      </p:sp>
      <p:sp>
        <p:nvSpPr>
          <p:cNvPr id="29702" name="Text Box 50"/>
          <p:cNvSpPr txBox="1">
            <a:spLocks noChangeArrowheads="1"/>
          </p:cNvSpPr>
          <p:nvPr/>
        </p:nvSpPr>
        <p:spPr bwMode="auto">
          <a:xfrm>
            <a:off x="6248400" y="5847872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Poor</a:t>
            </a:r>
          </a:p>
        </p:txBody>
      </p:sp>
      <p:sp>
        <p:nvSpPr>
          <p:cNvPr id="29703" name="Text Box 51"/>
          <p:cNvSpPr txBox="1">
            <a:spLocks noChangeArrowheads="1"/>
          </p:cNvSpPr>
          <p:nvPr/>
        </p:nvSpPr>
        <p:spPr bwMode="auto">
          <a:xfrm>
            <a:off x="3962400" y="584787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Average</a:t>
            </a:r>
          </a:p>
        </p:txBody>
      </p:sp>
      <p:sp>
        <p:nvSpPr>
          <p:cNvPr id="29704" name="Text Box 52"/>
          <p:cNvSpPr txBox="1">
            <a:spLocks noChangeArrowheads="1"/>
          </p:cNvSpPr>
          <p:nvPr/>
        </p:nvSpPr>
        <p:spPr bwMode="auto">
          <a:xfrm>
            <a:off x="1905000" y="5851047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Good</a:t>
            </a:r>
          </a:p>
        </p:txBody>
      </p:sp>
      <p:pic>
        <p:nvPicPr>
          <p:cNvPr id="2970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5978047"/>
            <a:ext cx="2460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C57D576-A36B-28F4-9E39-161EC8C26F3A}"/>
              </a:ext>
            </a:extLst>
          </p:cNvPr>
          <p:cNvSpPr/>
          <p:nvPr/>
        </p:nvSpPr>
        <p:spPr>
          <a:xfrm>
            <a:off x="4267200" y="42672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71981775-4748-5F1A-32C9-3A71A1A2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32287"/>
            <a:ext cx="2460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3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Interpolating to Layers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399" y="1981200"/>
            <a:ext cx="3152777" cy="4267200"/>
          </a:xfrm>
        </p:spPr>
        <p:txBody>
          <a:bodyPr lIns="54864" tIns="91440"/>
          <a:lstStyle/>
          <a:p>
            <a:r>
              <a:rPr lang="en-US" sz="2800" dirty="0"/>
              <a:t>Use the </a:t>
            </a:r>
            <a:r>
              <a:rPr lang="en-US" sz="2800" i="1" dirty="0"/>
              <a:t>Interpolate -&gt; MODFLOW Layers</a:t>
            </a:r>
            <a:r>
              <a:rPr lang="en-US" sz="2800" dirty="0"/>
              <a:t> command</a:t>
            </a:r>
          </a:p>
          <a:p>
            <a:r>
              <a:rPr lang="en-US" sz="2800" dirty="0"/>
              <a:t>Interpolates directly to appropriate layer arrays</a:t>
            </a:r>
          </a:p>
        </p:txBody>
      </p:sp>
      <p:sp>
        <p:nvSpPr>
          <p:cNvPr id="30724" name="AutoShape 7" descr="180423616@04092001-263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5" name="AutoShape 9" descr="180423616@04092001-263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6" name="AutoShape 11" descr="180423616@04092001-263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7" name="AutoShape 13" descr="180423616@04092001-263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28" name="AutoShape 15" descr="180423616@04092001-263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7" y="1828800"/>
            <a:ext cx="55816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78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3657600" cy="4648200"/>
          </a:xfrm>
        </p:spPr>
        <p:txBody>
          <a:bodyPr/>
          <a:lstStyle/>
          <a:p>
            <a:r>
              <a:rPr lang="en-US" sz="2800" dirty="0"/>
              <a:t>Interpolation often causes overlapping elevations</a:t>
            </a:r>
          </a:p>
          <a:p>
            <a:r>
              <a:rPr lang="en-US" sz="2800" dirty="0"/>
              <a:t>Errors can be detected and fixed using the Model Checker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Fixing Errors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33850"/>
            <a:ext cx="41719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409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7924800" y="2667000"/>
            <a:ext cx="1143000" cy="6096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Stratigraphy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16" y="2971800"/>
            <a:ext cx="4095750" cy="22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7" y="3048000"/>
            <a:ext cx="4095749" cy="22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474" y="1748585"/>
            <a:ext cx="8315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Interpolation and layer fixing tools can be used to model complex stratigraphic relationships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22923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Bedrock Truncation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016" y="522923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Layer Outcropping</a:t>
            </a:r>
          </a:p>
        </p:txBody>
      </p:sp>
    </p:spTree>
    <p:extLst>
      <p:ext uri="{BB962C8B-B14F-4D97-AF65-F5344CB8AC3E}">
        <p14:creationId xmlns:p14="http://schemas.microsoft.com/office/powerpoint/2010/main" val="108886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and Bottom Elevations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1663" y="1948426"/>
            <a:ext cx="4343400" cy="20955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/>
              <a:t>Required arrays</a:t>
            </a:r>
          </a:p>
          <a:p>
            <a:pPr marL="457200" lvl="1" indent="0">
              <a:buNone/>
            </a:pPr>
            <a:r>
              <a:rPr lang="en-US" sz="2400" dirty="0"/>
              <a:t>Top elevation for layer 1</a:t>
            </a:r>
          </a:p>
          <a:p>
            <a:pPr marL="457200" lvl="1" indent="0">
              <a:buNone/>
            </a:pPr>
            <a:r>
              <a:rPr lang="en-US" sz="2400" dirty="0"/>
              <a:t>Bottom elevation for all layers</a:t>
            </a: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5181600" y="2122531"/>
            <a:ext cx="1524000" cy="3352800"/>
            <a:chOff x="3072" y="1488"/>
            <a:chExt cx="1728" cy="1728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3072" y="1488"/>
              <a:ext cx="172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3072" y="1920"/>
              <a:ext cx="172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3072" y="2352"/>
              <a:ext cx="172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3072" y="2784"/>
              <a:ext cx="172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3072" y="3216"/>
              <a:ext cx="172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781800" y="1893931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Top1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6781800" y="2732131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Top2 = Bot1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6781800" y="3570331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j-lt"/>
              </a:rPr>
              <a:t>Top3 = Bot2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6781800" y="4408531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j-lt"/>
              </a:rPr>
              <a:t>Top4 = Bot3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6781800" y="5246731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j-lt"/>
              </a:rPr>
              <a:t>Bot4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" y="3466224"/>
            <a:ext cx="4657342" cy="26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601891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GMS assumes </a:t>
            </a:r>
            <a:r>
              <a:rPr lang="en-US" dirty="0" err="1">
                <a:latin typeface="+mj-lt"/>
              </a:rPr>
              <a:t>bot</a:t>
            </a:r>
            <a:r>
              <a:rPr lang="en-US" baseline="-25000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= top</a:t>
            </a:r>
            <a:r>
              <a:rPr lang="en-US" baseline="-25000" dirty="0">
                <a:latin typeface="+mj-lt"/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147332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EB96-263A-39A0-3578-D07D3E7A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Surface Elevations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7B2485-9DD0-11CA-E317-2AA7B2D1F05C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676400"/>
            <a:ext cx="8763000" cy="1296035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Font typeface="Wingdings 2"/>
              <a:buNone/>
            </a:pPr>
            <a:r>
              <a:rPr lang="en-US" sz="2400" dirty="0"/>
              <a:t>For the ground surface elevations (top elevation of layer 1), we can typically download and interpolate digital elevation model (DEM) data.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840F63-8243-AE7F-8DDF-7BB4D959E14B}"/>
              </a:ext>
            </a:extLst>
          </p:cNvPr>
          <p:cNvSpPr txBox="1">
            <a:spLocks noChangeArrowheads="1"/>
          </p:cNvSpPr>
          <p:nvPr/>
        </p:nvSpPr>
        <p:spPr>
          <a:xfrm>
            <a:off x="461838" y="3139648"/>
            <a:ext cx="8072562" cy="2956351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Font typeface="Wingdings 2"/>
              <a:buNone/>
            </a:pPr>
            <a:r>
              <a:rPr lang="en-US" dirty="0"/>
              <a:t>Steps: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i="1" dirty="0" err="1"/>
              <a:t>File|Import</a:t>
            </a:r>
            <a:r>
              <a:rPr lang="en-US" i="1" dirty="0"/>
              <a:t> from Web </a:t>
            </a:r>
            <a:r>
              <a:rPr lang="en-US" dirty="0"/>
              <a:t>command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Locate region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world elevation data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Interpolate from resulting DEM to MODFLOW layer array</a:t>
            </a:r>
          </a:p>
        </p:txBody>
      </p:sp>
    </p:spTree>
    <p:extLst>
      <p:ext uri="{BB962C8B-B14F-4D97-AF65-F5344CB8AC3E}">
        <p14:creationId xmlns:p14="http://schemas.microsoft.com/office/powerpoint/2010/main" val="34858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80A8-FF0E-276B-9DDE-D10D97AD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Locator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3289A-59EE-13C9-8F79-2669D11B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3857"/>
            <a:ext cx="6910388" cy="515758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1BE4108-2C13-D6BB-629C-ED1E4E68A912}"/>
              </a:ext>
            </a:extLst>
          </p:cNvPr>
          <p:cNvSpPr txBox="1">
            <a:spLocks noChangeArrowheads="1"/>
          </p:cNvSpPr>
          <p:nvPr/>
        </p:nvSpPr>
        <p:spPr>
          <a:xfrm>
            <a:off x="5791200" y="3429000"/>
            <a:ext cx="31623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Font typeface="Wingdings 2"/>
              <a:buNone/>
            </a:pPr>
            <a:r>
              <a:rPr lang="en-US" sz="1800" dirty="0"/>
              <a:t>This appears after selecting the </a:t>
            </a:r>
            <a:r>
              <a:rPr lang="en-US" sz="1800" b="1" dirty="0" err="1"/>
              <a:t>File|Import</a:t>
            </a:r>
            <a:r>
              <a:rPr lang="en-US" sz="1800" b="1" dirty="0"/>
              <a:t> from Web </a:t>
            </a:r>
            <a:r>
              <a:rPr lang="en-US" sz="1800" dirty="0"/>
              <a:t>command. Use it to zoom in on the location where you want to download DEM data.</a:t>
            </a:r>
          </a:p>
        </p:txBody>
      </p:sp>
    </p:spTree>
    <p:extLst>
      <p:ext uri="{BB962C8B-B14F-4D97-AF65-F5344CB8AC3E}">
        <p14:creationId xmlns:p14="http://schemas.microsoft.com/office/powerpoint/2010/main" val="118695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C639-9554-F433-B7C0-A61FBB00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Data Service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ADE8B-6FB0-A31D-BFAF-49604E28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001000" cy="47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2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BD53-19D3-C442-02A4-50F9D3E5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Interpolate to MODFLOW Layer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B9B19-5136-9175-54DA-BC829366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543800" cy="47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Interpolating Other Layer Elevations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69320"/>
            <a:ext cx="8229600" cy="206448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/>
              <a:t>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Import/Create scatter point sets using data from boreholes, cross sections, </a:t>
            </a:r>
            <a:r>
              <a:rPr lang="en-US" dirty="0" err="1"/>
              <a:t>etc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Interpolate to layers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Fix errors (when necessary)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929640" y="5037017"/>
            <a:ext cx="990600" cy="1143000"/>
            <a:chOff x="336" y="2976"/>
            <a:chExt cx="1056" cy="1056"/>
          </a:xfrm>
        </p:grpSpPr>
        <p:sp>
          <p:nvSpPr>
            <p:cNvPr id="19" name="AutoShape 5"/>
            <p:cNvSpPr>
              <a:spLocks noChangeArrowheads="1"/>
            </p:cNvSpPr>
            <p:nvPr/>
          </p:nvSpPr>
          <p:spPr bwMode="black">
            <a:xfrm>
              <a:off x="432" y="3360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black">
            <a:xfrm>
              <a:off x="528" y="3600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black">
            <a:xfrm>
              <a:off x="768" y="3648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black">
            <a:xfrm>
              <a:off x="768" y="3360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black">
            <a:xfrm>
              <a:off x="912" y="3024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black">
            <a:xfrm>
              <a:off x="1296" y="3312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black">
            <a:xfrm>
              <a:off x="1200" y="3648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">
            <a:xfrm>
              <a:off x="1008" y="3936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black">
            <a:xfrm>
              <a:off x="912" y="3648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black">
            <a:xfrm>
              <a:off x="624" y="2976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black">
            <a:xfrm>
              <a:off x="336" y="3744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0" y="3733800"/>
            <a:ext cx="27279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3798719"/>
            <a:ext cx="27279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5244448"/>
            <a:ext cx="27279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0" y="5244448"/>
            <a:ext cx="27279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ight Arrow 36"/>
          <p:cNvSpPr/>
          <p:nvPr/>
        </p:nvSpPr>
        <p:spPr>
          <a:xfrm rot="20136725">
            <a:off x="2069642" y="4879789"/>
            <a:ext cx="630555" cy="41836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407231">
            <a:off x="2069643" y="5564170"/>
            <a:ext cx="630555" cy="41836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501640" y="4286617"/>
            <a:ext cx="630555" cy="41836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486400" y="5773353"/>
            <a:ext cx="630555" cy="41836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Point Sets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1753605"/>
          </a:xfrm>
        </p:spPr>
        <p:txBody>
          <a:bodyPr/>
          <a:lstStyle/>
          <a:p>
            <a:r>
              <a:rPr lang="en-US" dirty="0"/>
              <a:t>Each set contains </a:t>
            </a:r>
          </a:p>
          <a:p>
            <a:pPr lvl="1"/>
            <a:r>
              <a:rPr lang="en-US" dirty="0"/>
              <a:t>a list of points with an XY location</a:t>
            </a:r>
          </a:p>
          <a:p>
            <a:pPr lvl="1"/>
            <a:r>
              <a:rPr lang="en-US" dirty="0"/>
              <a:t>a list of data sets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810000" y="4286551"/>
            <a:ext cx="1676400" cy="1676400"/>
            <a:chOff x="336" y="2976"/>
            <a:chExt cx="1056" cy="1056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black">
            <a:xfrm>
              <a:off x="432" y="3360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black">
            <a:xfrm>
              <a:off x="528" y="3600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black">
            <a:xfrm>
              <a:off x="768" y="3648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black">
            <a:xfrm>
              <a:off x="768" y="3360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1" name="AutoShape 9"/>
            <p:cNvSpPr>
              <a:spLocks noChangeArrowheads="1"/>
            </p:cNvSpPr>
            <p:nvPr/>
          </p:nvSpPr>
          <p:spPr bwMode="black">
            <a:xfrm>
              <a:off x="912" y="3024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black">
            <a:xfrm>
              <a:off x="1296" y="3312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black">
            <a:xfrm>
              <a:off x="1200" y="3648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4" name="AutoShape 12"/>
            <p:cNvSpPr>
              <a:spLocks noChangeArrowheads="1"/>
            </p:cNvSpPr>
            <p:nvPr/>
          </p:nvSpPr>
          <p:spPr bwMode="black">
            <a:xfrm>
              <a:off x="1008" y="3936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5" name="AutoShape 13"/>
            <p:cNvSpPr>
              <a:spLocks noChangeArrowheads="1"/>
            </p:cNvSpPr>
            <p:nvPr/>
          </p:nvSpPr>
          <p:spPr bwMode="black">
            <a:xfrm>
              <a:off x="912" y="3648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6" name="AutoShape 14"/>
            <p:cNvSpPr>
              <a:spLocks noChangeArrowheads="1"/>
            </p:cNvSpPr>
            <p:nvPr/>
          </p:nvSpPr>
          <p:spPr bwMode="black">
            <a:xfrm>
              <a:off x="624" y="2976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black">
            <a:xfrm>
              <a:off x="336" y="3744"/>
              <a:ext cx="96" cy="96"/>
            </a:xfrm>
            <a:prstGeom prst="plus">
              <a:avLst>
                <a:gd name="adj" fmla="val 34375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6324600" y="4386197"/>
            <a:ext cx="1371600" cy="1447800"/>
            <a:chOff x="2304" y="3072"/>
            <a:chExt cx="864" cy="912"/>
          </a:xfrm>
          <a:solidFill>
            <a:srgbClr val="FF0000"/>
          </a:solidFill>
        </p:grpSpPr>
        <p:sp>
          <p:nvSpPr>
            <p:cNvPr id="64529" name="AutoShape 17"/>
            <p:cNvSpPr>
              <a:spLocks noChangeArrowheads="1"/>
            </p:cNvSpPr>
            <p:nvPr/>
          </p:nvSpPr>
          <p:spPr bwMode="auto">
            <a:xfrm>
              <a:off x="2544" y="3216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auto">
            <a:xfrm>
              <a:off x="2592" y="3456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1" name="AutoShape 19"/>
            <p:cNvSpPr>
              <a:spLocks noChangeArrowheads="1"/>
            </p:cNvSpPr>
            <p:nvPr/>
          </p:nvSpPr>
          <p:spPr bwMode="auto">
            <a:xfrm>
              <a:off x="2646" y="3702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2" name="AutoShape 20"/>
            <p:cNvSpPr>
              <a:spLocks noChangeArrowheads="1"/>
            </p:cNvSpPr>
            <p:nvPr/>
          </p:nvSpPr>
          <p:spPr bwMode="auto">
            <a:xfrm>
              <a:off x="2886" y="3642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auto">
            <a:xfrm>
              <a:off x="3024" y="3456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4" name="AutoShape 22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5" name="AutoShape 23"/>
            <p:cNvSpPr>
              <a:spLocks noChangeArrowheads="1"/>
            </p:cNvSpPr>
            <p:nvPr/>
          </p:nvSpPr>
          <p:spPr bwMode="auto">
            <a:xfrm>
              <a:off x="2544" y="3600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6" name="AutoShape 24"/>
            <p:cNvSpPr>
              <a:spLocks noChangeArrowheads="1"/>
            </p:cNvSpPr>
            <p:nvPr/>
          </p:nvSpPr>
          <p:spPr bwMode="auto">
            <a:xfrm>
              <a:off x="2304" y="3888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7" name="AutoShape 25"/>
            <p:cNvSpPr>
              <a:spLocks noChangeArrowheads="1"/>
            </p:cNvSpPr>
            <p:nvPr/>
          </p:nvSpPr>
          <p:spPr bwMode="auto">
            <a:xfrm>
              <a:off x="2304" y="3504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8" name="AutoShape 2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539" name="AutoShape 27"/>
            <p:cNvSpPr>
              <a:spLocks noChangeArrowheads="1"/>
            </p:cNvSpPr>
            <p:nvPr/>
          </p:nvSpPr>
          <p:spPr bwMode="auto">
            <a:xfrm>
              <a:off x="3072" y="3888"/>
              <a:ext cx="96" cy="96"/>
            </a:xfrm>
            <a:prstGeom prst="diamond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2429214" cy="21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012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2838</TotalTime>
  <Words>494</Words>
  <Application>Microsoft Office PowerPoint</Application>
  <PresentationFormat>On-screen Show (4:3)</PresentationFormat>
  <Paragraphs>107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Module</vt:lpstr>
      <vt:lpstr>2D Geostatistics Interpolating Layer Elevations</vt:lpstr>
      <vt:lpstr>Grid Layer Elevations</vt:lpstr>
      <vt:lpstr>Top and Bottom Elevations</vt:lpstr>
      <vt:lpstr>Ground Surface Elevations</vt:lpstr>
      <vt:lpstr>Map Locator</vt:lpstr>
      <vt:lpstr>Select Data Service</vt:lpstr>
      <vt:lpstr>Interpolate to MODFLOW Layer Array</vt:lpstr>
      <vt:lpstr>Interpolating Other Layer Elevations</vt:lpstr>
      <vt:lpstr>Scatter Point Sets</vt:lpstr>
      <vt:lpstr>Scatter Data Import Options</vt:lpstr>
      <vt:lpstr>Sample Scatter Point Data</vt:lpstr>
      <vt:lpstr>Import Wizard – Step 1</vt:lpstr>
      <vt:lpstr>Import Wizard – Step 2</vt:lpstr>
      <vt:lpstr>Interpolation</vt:lpstr>
      <vt:lpstr>2D Interpolation Schemes</vt:lpstr>
      <vt:lpstr>Comparing Interpolation Schemes</vt:lpstr>
      <vt:lpstr>Comparing Interpolation Schemes</vt:lpstr>
      <vt:lpstr>Comparing Interpolation Schemes</vt:lpstr>
      <vt:lpstr>Comparing Interpolation Schemes</vt:lpstr>
      <vt:lpstr>Comparing Interpolation Schemes</vt:lpstr>
      <vt:lpstr>Comparing Interpolation Schemes</vt:lpstr>
      <vt:lpstr>Comparing Interpolation Schemes</vt:lpstr>
      <vt:lpstr>Summary</vt:lpstr>
      <vt:lpstr>Interpolating to Layers</vt:lpstr>
      <vt:lpstr>Fixing Errors</vt:lpstr>
      <vt:lpstr>Complex Stratigraphy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Layer Data</dc:title>
  <dc:creator>Norman L. Jones</dc:creator>
  <cp:lastModifiedBy>Norm Jones</cp:lastModifiedBy>
  <cp:revision>87</cp:revision>
  <cp:lastPrinted>2022-09-23T20:49:13Z</cp:lastPrinted>
  <dcterms:created xsi:type="dcterms:W3CDTF">1997-05-21T23:12:29Z</dcterms:created>
  <dcterms:modified xsi:type="dcterms:W3CDTF">2022-09-23T21:40:24Z</dcterms:modified>
</cp:coreProperties>
</file>