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2" r:id="rId3"/>
    <p:sldId id="262" r:id="rId4"/>
    <p:sldId id="259" r:id="rId5"/>
    <p:sldId id="291" r:id="rId6"/>
    <p:sldId id="293" r:id="rId7"/>
    <p:sldId id="294" r:id="rId8"/>
    <p:sldId id="309" r:id="rId9"/>
    <p:sldId id="314" r:id="rId10"/>
    <p:sldId id="311" r:id="rId11"/>
    <p:sldId id="310" r:id="rId12"/>
    <p:sldId id="257" r:id="rId13"/>
    <p:sldId id="258" r:id="rId14"/>
    <p:sldId id="260" r:id="rId15"/>
    <p:sldId id="276" r:id="rId16"/>
    <p:sldId id="277" r:id="rId17"/>
    <p:sldId id="278" r:id="rId18"/>
    <p:sldId id="287" r:id="rId19"/>
    <p:sldId id="284" r:id="rId20"/>
    <p:sldId id="296" r:id="rId21"/>
    <p:sldId id="286" r:id="rId22"/>
    <p:sldId id="297" r:id="rId23"/>
    <p:sldId id="298" r:id="rId24"/>
    <p:sldId id="299" r:id="rId25"/>
    <p:sldId id="300" r:id="rId26"/>
    <p:sldId id="301" r:id="rId27"/>
    <p:sldId id="307" r:id="rId28"/>
    <p:sldId id="302" r:id="rId29"/>
    <p:sldId id="303" r:id="rId30"/>
    <p:sldId id="304" r:id="rId31"/>
    <p:sldId id="305" r:id="rId32"/>
    <p:sldId id="306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288" autoAdjust="0"/>
  </p:normalViewPr>
  <p:slideViewPr>
    <p:cSldViewPr>
      <p:cViewPr varScale="1">
        <p:scale>
          <a:sx n="97" d="100"/>
          <a:sy n="97" d="100"/>
        </p:scale>
        <p:origin x="102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3EAA651F-0E52-4045-8909-411CE506A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58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7556D656-CD8E-447F-AD33-80EF2F977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2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45EA3-444E-4109-A2F1-01E89CB098B9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3511F-A508-4241-A809-797DE3953D0F}" type="slidenum">
              <a:rPr lang="en-US"/>
              <a:pPr/>
              <a:t>15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7BA83-A378-4D81-8232-EF86969225F2}" type="slidenum">
              <a:rPr lang="en-US"/>
              <a:pPr/>
              <a:t>16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1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C493A-3E96-483B-B226-B3E51CC75B6A}" type="slidenum">
              <a:rPr lang="en-US"/>
              <a:pPr/>
              <a:t>17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25896-4CD2-4FBE-9799-C3BF3D2C9A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0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CD5CD-26BB-41ED-BD3D-D30D21BED23A}" type="slidenum">
              <a:rPr lang="en-US"/>
              <a:pPr/>
              <a:t>19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4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38934-34A2-40A9-84B6-89B914367635}" type="slidenum">
              <a:rPr lang="en-US"/>
              <a:pPr/>
              <a:t>21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56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0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6D656-CD8E-447F-AD33-80EF2F9770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1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9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6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5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4C06-4EA3-402A-AE06-E43373E2A9B2}" type="slidenum">
              <a:rPr lang="en-US"/>
              <a:pPr/>
              <a:t>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A19A8-01EB-427D-8C4F-22223B236751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656-CD8E-447F-AD33-80EF2F9770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656-CD8E-447F-AD33-80EF2F9770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DDEFF-115B-45E5-AC8E-A1F3FACB74C8}" type="slidenum">
              <a:rPr lang="en-US"/>
              <a:pPr/>
              <a:t>12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13AE2-1058-4A2A-97E6-0533A65CA408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5B4A9-E2F9-43F4-A899-78494F52254A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1547-FEC4-4EE5-BEBE-3E5C490D1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F1C9-0AE7-4594-87BA-DA49B080F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D1DC-C4D2-42C1-B725-7FA080031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2007 - Aquaveo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54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fld id="{147F81DA-52A0-45C9-B82B-8F49245DD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4A3-D037-4CCF-89C5-D6CE29052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BA7D-4630-4633-8858-90B8544B9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D03-82E4-49E6-86A9-32F8C21B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CD74-D548-4184-818B-ECC4B54C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FCAF-99F1-4C52-8702-E05FF99E2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3BB-847C-49AB-9F52-E7D29698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Aquaveo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457-1C52-4F37-B037-8BA21A960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2007 - Aquaveo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BBFFED0-B273-4A33-A4AE-2584A4B1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2007 - Aquaveo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447A47-539D-4779-9260-B1F5149DA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Regional Models – The Conceptual Model Approach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Data From Web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4457700" cy="463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228600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Similar to adding a </a:t>
            </a:r>
            <a:r>
              <a:rPr lang="en-US" dirty="0" err="1">
                <a:latin typeface="+mj-lt"/>
              </a:rPr>
              <a:t>basemap</a:t>
            </a:r>
            <a:r>
              <a:rPr lang="en-US" dirty="0">
                <a:latin typeface="+mj-lt"/>
              </a:rPr>
              <a:t>, but provides access to broad range of data from web services (DEMs, soil maps, land cover, etc.)</a:t>
            </a:r>
          </a:p>
        </p:txBody>
      </p:sp>
    </p:spTree>
    <p:extLst>
      <p:ext uri="{BB962C8B-B14F-4D97-AF65-F5344CB8AC3E}">
        <p14:creationId xmlns:p14="http://schemas.microsoft.com/office/powerpoint/2010/main" val="27569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2018BE-3855-A680-DDF1-1F2943DC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17"/>
            <a:ext cx="9293953" cy="62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0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855" y="2377164"/>
            <a:ext cx="4872490" cy="384994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Select a Projection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686022"/>
            <a:ext cx="3733800" cy="3800378"/>
          </a:xfrm>
        </p:spPr>
        <p:txBody>
          <a:bodyPr>
            <a:normAutofit/>
          </a:bodyPr>
          <a:lstStyle/>
          <a:p>
            <a:r>
              <a:rPr lang="en-US" sz="2400" dirty="0"/>
              <a:t>Defines default coordinate system for project</a:t>
            </a:r>
          </a:p>
          <a:p>
            <a:r>
              <a:rPr lang="en-US" sz="2400" dirty="0"/>
              <a:t>Imported data with a defined projection (shapefiles for example) will automatically be displayed in the correct 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751064"/>
            <a:ext cx="4343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Display|Display</a:t>
            </a:r>
            <a:r>
              <a:rPr lang="en-US" dirty="0"/>
              <a:t> Projection…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422556"/>
            <a:ext cx="441960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You will be prompted to select a projection when you set up your </a:t>
            </a:r>
            <a:r>
              <a:rPr lang="en-US" dirty="0" err="1"/>
              <a:t>basemap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/>
              <a:t>3. Select Units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739432"/>
            <a:ext cx="4953000" cy="3199007"/>
          </a:xfrm>
        </p:spPr>
        <p:txBody>
          <a:bodyPr/>
          <a:lstStyle/>
          <a:p>
            <a:r>
              <a:rPr lang="en-US" sz="2800" dirty="0"/>
              <a:t>Controls text labels displayed in interface as a units reminder</a:t>
            </a:r>
          </a:p>
          <a:p>
            <a:r>
              <a:rPr lang="en-US" sz="2800" dirty="0"/>
              <a:t>Helps ensure consistent units</a:t>
            </a:r>
          </a:p>
          <a:p>
            <a:r>
              <a:rPr lang="en-US" sz="2800" dirty="0"/>
              <a:t>Length unit has to be consistent with selected projection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23050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662" y="1676400"/>
            <a:ext cx="2514600" cy="2784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ECC63-89BA-D029-63EA-B92AF25C8C94}"/>
              </a:ext>
            </a:extLst>
          </p:cNvPr>
          <p:cNvSpPr txBox="1"/>
          <p:nvPr/>
        </p:nvSpPr>
        <p:spPr>
          <a:xfrm>
            <a:off x="533400" y="1905000"/>
            <a:ext cx="2438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Edit|Units</a:t>
            </a:r>
            <a:r>
              <a:rPr lang="en-U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Build a Conceptual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4870"/>
            <a:ext cx="4495800" cy="4625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grid-independent representation of major model features including aquifer properties, boundary conditions, and sources/sinks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Purpose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Automatically discretize model input for MODFLOW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6E39B-C8B3-6BB4-EEAB-5AD2034C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48324"/>
            <a:ext cx="3763433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Model - Site Map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219200" y="1905000"/>
          <a:ext cx="65786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78104" imgH="4608114" progId="Visio.Drawing.11">
                  <p:embed/>
                </p:oleObj>
              </mc:Choice>
              <mc:Fallback>
                <p:oleObj name="Visio" r:id="rId3" imgW="6578104" imgH="460811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65786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oncm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" y="1733550"/>
            <a:ext cx="6972300" cy="489585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Objects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590800"/>
            <a:ext cx="124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Well Point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2895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General Head Polygon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505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River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Arcs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556260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Specified Head Arcs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4953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Variable Head Polygon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533900" y="4305300"/>
            <a:ext cx="3048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1600" y="4114800"/>
            <a:ext cx="45720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477000" y="5791201"/>
            <a:ext cx="5334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7200900" y="5219701"/>
            <a:ext cx="381000" cy="304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2895600" y="3733800"/>
            <a:ext cx="457200" cy="1524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Grid-Based Numerical Model</a:t>
            </a:r>
          </a:p>
        </p:txBody>
      </p:sp>
      <p:pic>
        <p:nvPicPr>
          <p:cNvPr id="10" name="Picture 9" descr="gridm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69723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Types of Feature Objects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39A4DB-CC20-48ED-684B-7559482F0BC2}"/>
              </a:ext>
            </a:extLst>
          </p:cNvPr>
          <p:cNvGrpSpPr/>
          <p:nvPr/>
        </p:nvGrpSpPr>
        <p:grpSpPr>
          <a:xfrm>
            <a:off x="1747838" y="3879850"/>
            <a:ext cx="2159000" cy="1670051"/>
            <a:chOff x="1747838" y="3879850"/>
            <a:chExt cx="2159000" cy="16700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C384E9-683A-6C3B-6082-4CA9857B00B2}"/>
                </a:ext>
              </a:extLst>
            </p:cNvPr>
            <p:cNvGrpSpPr/>
            <p:nvPr/>
          </p:nvGrpSpPr>
          <p:grpSpPr>
            <a:xfrm>
              <a:off x="1747838" y="3879850"/>
              <a:ext cx="2159000" cy="1670051"/>
              <a:chOff x="1747838" y="3879850"/>
              <a:chExt cx="2159000" cy="1670051"/>
            </a:xfrm>
          </p:grpSpPr>
          <p:sp>
            <p:nvSpPr>
              <p:cNvPr id="36868" name="Freeform 4"/>
              <p:cNvSpPr>
                <a:spLocks/>
              </p:cNvSpPr>
              <p:nvPr/>
            </p:nvSpPr>
            <p:spPr bwMode="auto">
              <a:xfrm>
                <a:off x="1841500" y="3984625"/>
                <a:ext cx="2003425" cy="1471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7" y="483"/>
                  </a:cxn>
                  <a:cxn ang="0">
                    <a:pos x="882" y="513"/>
                  </a:cxn>
                  <a:cxn ang="0">
                    <a:pos x="1262" y="927"/>
                  </a:cxn>
                </a:cxnLst>
                <a:rect l="0" t="0" r="r" b="b"/>
                <a:pathLst>
                  <a:path w="1262" h="927">
                    <a:moveTo>
                      <a:pt x="0" y="0"/>
                    </a:moveTo>
                    <a:lnTo>
                      <a:pt x="227" y="483"/>
                    </a:lnTo>
                    <a:lnTo>
                      <a:pt x="882" y="513"/>
                    </a:lnTo>
                    <a:lnTo>
                      <a:pt x="1262" y="927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869" name="Oval 5"/>
              <p:cNvSpPr>
                <a:spLocks noChangeArrowheads="1"/>
              </p:cNvSpPr>
              <p:nvPr/>
            </p:nvSpPr>
            <p:spPr bwMode="auto">
              <a:xfrm>
                <a:off x="1747838" y="3879850"/>
                <a:ext cx="187325" cy="1873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870" name="Oval 6"/>
              <p:cNvSpPr>
                <a:spLocks noChangeArrowheads="1"/>
              </p:cNvSpPr>
              <p:nvPr/>
            </p:nvSpPr>
            <p:spPr bwMode="auto">
              <a:xfrm>
                <a:off x="3719513" y="5360988"/>
                <a:ext cx="187325" cy="1889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2163763" y="4689475"/>
              <a:ext cx="112712" cy="11271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3178175" y="4756150"/>
              <a:ext cx="114300" cy="11271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806DA6-F19C-464F-A317-0D56F7364A79}"/>
              </a:ext>
            </a:extLst>
          </p:cNvPr>
          <p:cNvGrpSpPr/>
          <p:nvPr/>
        </p:nvGrpSpPr>
        <p:grpSpPr>
          <a:xfrm>
            <a:off x="1379538" y="4438650"/>
            <a:ext cx="2257425" cy="1465263"/>
            <a:chOff x="1379538" y="4438650"/>
            <a:chExt cx="2257425" cy="1465263"/>
          </a:xfrm>
        </p:grpSpPr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1798638" y="5565775"/>
              <a:ext cx="4238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/>
                <a:t>Arc</a:t>
              </a:r>
              <a:endParaRPr lang="en-US">
                <a:latin typeface="Corbel" pitchFamily="34" charset="0"/>
              </a:endParaRPr>
            </a:p>
          </p:txBody>
        </p:sp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1379538" y="4438650"/>
              <a:ext cx="2257425" cy="1408113"/>
              <a:chOff x="1379538" y="4438650"/>
              <a:chExt cx="2257425" cy="1408113"/>
            </a:xfrm>
          </p:grpSpPr>
          <p:sp>
            <p:nvSpPr>
              <p:cNvPr id="20519" name="Freeform 10"/>
              <p:cNvSpPr>
                <a:spLocks/>
              </p:cNvSpPr>
              <p:nvPr/>
            </p:nvSpPr>
            <p:spPr bwMode="auto">
              <a:xfrm>
                <a:off x="1379538" y="4438650"/>
                <a:ext cx="446088" cy="563563"/>
              </a:xfrm>
              <a:custGeom>
                <a:avLst/>
                <a:gdLst>
                  <a:gd name="T0" fmla="*/ 446088 w 281"/>
                  <a:gd name="T1" fmla="*/ 563563 h 355"/>
                  <a:gd name="T2" fmla="*/ 392113 w 281"/>
                  <a:gd name="T3" fmla="*/ 528638 h 355"/>
                  <a:gd name="T4" fmla="*/ 336550 w 281"/>
                  <a:gd name="T5" fmla="*/ 492125 h 355"/>
                  <a:gd name="T6" fmla="*/ 285750 w 281"/>
                  <a:gd name="T7" fmla="*/ 454025 h 355"/>
                  <a:gd name="T8" fmla="*/ 239713 w 281"/>
                  <a:gd name="T9" fmla="*/ 414338 h 355"/>
                  <a:gd name="T10" fmla="*/ 195263 w 281"/>
                  <a:gd name="T11" fmla="*/ 376238 h 355"/>
                  <a:gd name="T12" fmla="*/ 152400 w 281"/>
                  <a:gd name="T13" fmla="*/ 336550 h 355"/>
                  <a:gd name="T14" fmla="*/ 117475 w 281"/>
                  <a:gd name="T15" fmla="*/ 296863 h 355"/>
                  <a:gd name="T16" fmla="*/ 85725 w 281"/>
                  <a:gd name="T17" fmla="*/ 258763 h 355"/>
                  <a:gd name="T18" fmla="*/ 58738 w 281"/>
                  <a:gd name="T19" fmla="*/ 222250 h 355"/>
                  <a:gd name="T20" fmla="*/ 39688 w 281"/>
                  <a:gd name="T21" fmla="*/ 184150 h 355"/>
                  <a:gd name="T22" fmla="*/ 19050 w 281"/>
                  <a:gd name="T23" fmla="*/ 149225 h 355"/>
                  <a:gd name="T24" fmla="*/ 7938 w 281"/>
                  <a:gd name="T25" fmla="*/ 112713 h 355"/>
                  <a:gd name="T26" fmla="*/ 0 w 281"/>
                  <a:gd name="T27" fmla="*/ 82550 h 355"/>
                  <a:gd name="T28" fmla="*/ 0 w 281"/>
                  <a:gd name="T29" fmla="*/ 50800 h 355"/>
                  <a:gd name="T30" fmla="*/ 3175 w 281"/>
                  <a:gd name="T31" fmla="*/ 23813 h 355"/>
                  <a:gd name="T32" fmla="*/ 15875 w 281"/>
                  <a:gd name="T33" fmla="*/ 0 h 3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1"/>
                  <a:gd name="T52" fmla="*/ 0 h 355"/>
                  <a:gd name="T53" fmla="*/ 281 w 281"/>
                  <a:gd name="T54" fmla="*/ 355 h 3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1" h="355">
                    <a:moveTo>
                      <a:pt x="281" y="355"/>
                    </a:moveTo>
                    <a:lnTo>
                      <a:pt x="247" y="333"/>
                    </a:lnTo>
                    <a:lnTo>
                      <a:pt x="212" y="310"/>
                    </a:lnTo>
                    <a:lnTo>
                      <a:pt x="180" y="286"/>
                    </a:lnTo>
                    <a:lnTo>
                      <a:pt x="151" y="261"/>
                    </a:lnTo>
                    <a:lnTo>
                      <a:pt x="123" y="237"/>
                    </a:lnTo>
                    <a:lnTo>
                      <a:pt x="96" y="212"/>
                    </a:lnTo>
                    <a:lnTo>
                      <a:pt x="74" y="187"/>
                    </a:lnTo>
                    <a:lnTo>
                      <a:pt x="54" y="163"/>
                    </a:lnTo>
                    <a:lnTo>
                      <a:pt x="37" y="140"/>
                    </a:lnTo>
                    <a:lnTo>
                      <a:pt x="25" y="116"/>
                    </a:lnTo>
                    <a:lnTo>
                      <a:pt x="12" y="94"/>
                    </a:lnTo>
                    <a:lnTo>
                      <a:pt x="5" y="71"/>
                    </a:lnTo>
                    <a:lnTo>
                      <a:pt x="0" y="52"/>
                    </a:lnTo>
                    <a:lnTo>
                      <a:pt x="0" y="32"/>
                    </a:lnTo>
                    <a:lnTo>
                      <a:pt x="2" y="15"/>
                    </a:lnTo>
                    <a:lnTo>
                      <a:pt x="1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20520" name="Freeform 11"/>
              <p:cNvSpPr>
                <a:spLocks/>
              </p:cNvSpPr>
              <p:nvPr/>
            </p:nvSpPr>
            <p:spPr bwMode="auto">
              <a:xfrm>
                <a:off x="1825626" y="5002213"/>
                <a:ext cx="447675" cy="566738"/>
              </a:xfrm>
              <a:custGeom>
                <a:avLst/>
                <a:gdLst>
                  <a:gd name="T0" fmla="*/ 0 w 282"/>
                  <a:gd name="T1" fmla="*/ 0 h 357"/>
                  <a:gd name="T2" fmla="*/ 55563 w 282"/>
                  <a:gd name="T3" fmla="*/ 34925 h 357"/>
                  <a:gd name="T4" fmla="*/ 111125 w 282"/>
                  <a:gd name="T5" fmla="*/ 69850 h 357"/>
                  <a:gd name="T6" fmla="*/ 161925 w 282"/>
                  <a:gd name="T7" fmla="*/ 109538 h 357"/>
                  <a:gd name="T8" fmla="*/ 207963 w 282"/>
                  <a:gd name="T9" fmla="*/ 147638 h 357"/>
                  <a:gd name="T10" fmla="*/ 250825 w 282"/>
                  <a:gd name="T11" fmla="*/ 187325 h 357"/>
                  <a:gd name="T12" fmla="*/ 290512 w 282"/>
                  <a:gd name="T13" fmla="*/ 227013 h 357"/>
                  <a:gd name="T14" fmla="*/ 325437 w 282"/>
                  <a:gd name="T15" fmla="*/ 265113 h 357"/>
                  <a:gd name="T16" fmla="*/ 357187 w 282"/>
                  <a:gd name="T17" fmla="*/ 304800 h 357"/>
                  <a:gd name="T18" fmla="*/ 384175 w 282"/>
                  <a:gd name="T19" fmla="*/ 339725 h 357"/>
                  <a:gd name="T20" fmla="*/ 407988 w 282"/>
                  <a:gd name="T21" fmla="*/ 379413 h 357"/>
                  <a:gd name="T22" fmla="*/ 423863 w 282"/>
                  <a:gd name="T23" fmla="*/ 414338 h 357"/>
                  <a:gd name="T24" fmla="*/ 436563 w 282"/>
                  <a:gd name="T25" fmla="*/ 449263 h 357"/>
                  <a:gd name="T26" fmla="*/ 442913 w 282"/>
                  <a:gd name="T27" fmla="*/ 481013 h 357"/>
                  <a:gd name="T28" fmla="*/ 447675 w 282"/>
                  <a:gd name="T29" fmla="*/ 511175 h 357"/>
                  <a:gd name="T30" fmla="*/ 442913 w 282"/>
                  <a:gd name="T31" fmla="*/ 539750 h 357"/>
                  <a:gd name="T32" fmla="*/ 431800 w 282"/>
                  <a:gd name="T33" fmla="*/ 566738 h 3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2"/>
                  <a:gd name="T52" fmla="*/ 0 h 357"/>
                  <a:gd name="T53" fmla="*/ 282 w 282"/>
                  <a:gd name="T54" fmla="*/ 357 h 3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2" h="357">
                    <a:moveTo>
                      <a:pt x="0" y="0"/>
                    </a:moveTo>
                    <a:lnTo>
                      <a:pt x="35" y="22"/>
                    </a:lnTo>
                    <a:lnTo>
                      <a:pt x="70" y="44"/>
                    </a:lnTo>
                    <a:lnTo>
                      <a:pt x="102" y="69"/>
                    </a:lnTo>
                    <a:lnTo>
                      <a:pt x="131" y="93"/>
                    </a:lnTo>
                    <a:lnTo>
                      <a:pt x="158" y="118"/>
                    </a:lnTo>
                    <a:lnTo>
                      <a:pt x="183" y="143"/>
                    </a:lnTo>
                    <a:lnTo>
                      <a:pt x="205" y="167"/>
                    </a:lnTo>
                    <a:lnTo>
                      <a:pt x="225" y="192"/>
                    </a:lnTo>
                    <a:lnTo>
                      <a:pt x="242" y="214"/>
                    </a:lnTo>
                    <a:lnTo>
                      <a:pt x="257" y="239"/>
                    </a:lnTo>
                    <a:lnTo>
                      <a:pt x="267" y="261"/>
                    </a:lnTo>
                    <a:lnTo>
                      <a:pt x="275" y="283"/>
                    </a:lnTo>
                    <a:lnTo>
                      <a:pt x="279" y="303"/>
                    </a:lnTo>
                    <a:lnTo>
                      <a:pt x="282" y="322"/>
                    </a:lnTo>
                    <a:lnTo>
                      <a:pt x="279" y="340"/>
                    </a:lnTo>
                    <a:lnTo>
                      <a:pt x="272" y="357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20521" name="Freeform 12"/>
              <p:cNvSpPr>
                <a:spLocks/>
              </p:cNvSpPr>
              <p:nvPr/>
            </p:nvSpPr>
            <p:spPr bwMode="auto">
              <a:xfrm>
                <a:off x="2947988" y="5670550"/>
                <a:ext cx="688975" cy="176213"/>
              </a:xfrm>
              <a:custGeom>
                <a:avLst/>
                <a:gdLst>
                  <a:gd name="T0" fmla="*/ 688975 w 434"/>
                  <a:gd name="T1" fmla="*/ 101600 h 111"/>
                  <a:gd name="T2" fmla="*/ 673100 w 434"/>
                  <a:gd name="T3" fmla="*/ 125413 h 111"/>
                  <a:gd name="T4" fmla="*/ 649288 w 434"/>
                  <a:gd name="T5" fmla="*/ 141288 h 111"/>
                  <a:gd name="T6" fmla="*/ 627063 w 434"/>
                  <a:gd name="T7" fmla="*/ 157163 h 111"/>
                  <a:gd name="T8" fmla="*/ 595313 w 434"/>
                  <a:gd name="T9" fmla="*/ 163513 h 111"/>
                  <a:gd name="T10" fmla="*/ 560388 w 434"/>
                  <a:gd name="T11" fmla="*/ 171450 h 111"/>
                  <a:gd name="T12" fmla="*/ 520700 w 434"/>
                  <a:gd name="T13" fmla="*/ 176213 h 111"/>
                  <a:gd name="T14" fmla="*/ 477838 w 434"/>
                  <a:gd name="T15" fmla="*/ 171450 h 111"/>
                  <a:gd name="T16" fmla="*/ 434975 w 434"/>
                  <a:gd name="T17" fmla="*/ 168275 h 111"/>
                  <a:gd name="T18" fmla="*/ 384175 w 434"/>
                  <a:gd name="T19" fmla="*/ 160338 h 111"/>
                  <a:gd name="T20" fmla="*/ 331788 w 434"/>
                  <a:gd name="T21" fmla="*/ 149225 h 111"/>
                  <a:gd name="T22" fmla="*/ 280988 w 434"/>
                  <a:gd name="T23" fmla="*/ 133350 h 111"/>
                  <a:gd name="T24" fmla="*/ 227013 w 434"/>
                  <a:gd name="T25" fmla="*/ 112713 h 111"/>
                  <a:gd name="T26" fmla="*/ 171450 w 434"/>
                  <a:gd name="T27" fmla="*/ 90488 h 111"/>
                  <a:gd name="T28" fmla="*/ 112713 w 434"/>
                  <a:gd name="T29" fmla="*/ 61913 h 111"/>
                  <a:gd name="T30" fmla="*/ 58738 w 434"/>
                  <a:gd name="T31" fmla="*/ 31750 h 111"/>
                  <a:gd name="T32" fmla="*/ 0 w 434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4"/>
                  <a:gd name="T52" fmla="*/ 0 h 111"/>
                  <a:gd name="T53" fmla="*/ 434 w 434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4" h="111">
                    <a:moveTo>
                      <a:pt x="434" y="64"/>
                    </a:moveTo>
                    <a:lnTo>
                      <a:pt x="424" y="79"/>
                    </a:lnTo>
                    <a:lnTo>
                      <a:pt x="409" y="89"/>
                    </a:lnTo>
                    <a:lnTo>
                      <a:pt x="395" y="99"/>
                    </a:lnTo>
                    <a:lnTo>
                      <a:pt x="375" y="103"/>
                    </a:lnTo>
                    <a:lnTo>
                      <a:pt x="353" y="108"/>
                    </a:lnTo>
                    <a:lnTo>
                      <a:pt x="328" y="111"/>
                    </a:lnTo>
                    <a:lnTo>
                      <a:pt x="301" y="108"/>
                    </a:lnTo>
                    <a:lnTo>
                      <a:pt x="274" y="106"/>
                    </a:lnTo>
                    <a:lnTo>
                      <a:pt x="242" y="101"/>
                    </a:lnTo>
                    <a:lnTo>
                      <a:pt x="209" y="94"/>
                    </a:lnTo>
                    <a:lnTo>
                      <a:pt x="177" y="84"/>
                    </a:lnTo>
                    <a:lnTo>
                      <a:pt x="143" y="71"/>
                    </a:lnTo>
                    <a:lnTo>
                      <a:pt x="108" y="57"/>
                    </a:lnTo>
                    <a:lnTo>
                      <a:pt x="71" y="39"/>
                    </a:lnTo>
                    <a:lnTo>
                      <a:pt x="37" y="20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20522" name="Freeform 13"/>
              <p:cNvSpPr>
                <a:spLocks/>
              </p:cNvSpPr>
              <p:nvPr/>
            </p:nvSpPr>
            <p:spPr bwMode="auto">
              <a:xfrm>
                <a:off x="2257426" y="5494338"/>
                <a:ext cx="690563" cy="176213"/>
              </a:xfrm>
              <a:custGeom>
                <a:avLst/>
                <a:gdLst>
                  <a:gd name="T0" fmla="*/ 0 w 435"/>
                  <a:gd name="T1" fmla="*/ 74613 h 111"/>
                  <a:gd name="T2" fmla="*/ 15875 w 435"/>
                  <a:gd name="T3" fmla="*/ 50800 h 111"/>
                  <a:gd name="T4" fmla="*/ 34925 w 435"/>
                  <a:gd name="T5" fmla="*/ 34925 h 111"/>
                  <a:gd name="T6" fmla="*/ 63500 w 435"/>
                  <a:gd name="T7" fmla="*/ 19050 h 111"/>
                  <a:gd name="T8" fmla="*/ 93663 w 435"/>
                  <a:gd name="T9" fmla="*/ 12700 h 111"/>
                  <a:gd name="T10" fmla="*/ 130175 w 435"/>
                  <a:gd name="T11" fmla="*/ 4763 h 111"/>
                  <a:gd name="T12" fmla="*/ 168275 w 435"/>
                  <a:gd name="T13" fmla="*/ 0 h 111"/>
                  <a:gd name="T14" fmla="*/ 211138 w 435"/>
                  <a:gd name="T15" fmla="*/ 4763 h 111"/>
                  <a:gd name="T16" fmla="*/ 255588 w 435"/>
                  <a:gd name="T17" fmla="*/ 7938 h 111"/>
                  <a:gd name="T18" fmla="*/ 301625 w 435"/>
                  <a:gd name="T19" fmla="*/ 15875 h 111"/>
                  <a:gd name="T20" fmla="*/ 352425 w 435"/>
                  <a:gd name="T21" fmla="*/ 26988 h 111"/>
                  <a:gd name="T22" fmla="*/ 407988 w 435"/>
                  <a:gd name="T23" fmla="*/ 42863 h 111"/>
                  <a:gd name="T24" fmla="*/ 461963 w 435"/>
                  <a:gd name="T25" fmla="*/ 63500 h 111"/>
                  <a:gd name="T26" fmla="*/ 517525 w 435"/>
                  <a:gd name="T27" fmla="*/ 85725 h 111"/>
                  <a:gd name="T28" fmla="*/ 573088 w 435"/>
                  <a:gd name="T29" fmla="*/ 114300 h 111"/>
                  <a:gd name="T30" fmla="*/ 631825 w 435"/>
                  <a:gd name="T31" fmla="*/ 144463 h 111"/>
                  <a:gd name="T32" fmla="*/ 690563 w 435"/>
                  <a:gd name="T33" fmla="*/ 176213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5"/>
                  <a:gd name="T52" fmla="*/ 0 h 111"/>
                  <a:gd name="T53" fmla="*/ 435 w 435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5" h="111">
                    <a:moveTo>
                      <a:pt x="0" y="47"/>
                    </a:moveTo>
                    <a:lnTo>
                      <a:pt x="10" y="32"/>
                    </a:lnTo>
                    <a:lnTo>
                      <a:pt x="22" y="22"/>
                    </a:lnTo>
                    <a:lnTo>
                      <a:pt x="40" y="12"/>
                    </a:lnTo>
                    <a:lnTo>
                      <a:pt x="59" y="8"/>
                    </a:lnTo>
                    <a:lnTo>
                      <a:pt x="82" y="3"/>
                    </a:lnTo>
                    <a:lnTo>
                      <a:pt x="106" y="0"/>
                    </a:lnTo>
                    <a:lnTo>
                      <a:pt x="133" y="3"/>
                    </a:lnTo>
                    <a:lnTo>
                      <a:pt x="161" y="5"/>
                    </a:lnTo>
                    <a:lnTo>
                      <a:pt x="190" y="10"/>
                    </a:lnTo>
                    <a:lnTo>
                      <a:pt x="222" y="17"/>
                    </a:lnTo>
                    <a:lnTo>
                      <a:pt x="257" y="27"/>
                    </a:lnTo>
                    <a:lnTo>
                      <a:pt x="291" y="40"/>
                    </a:lnTo>
                    <a:lnTo>
                      <a:pt x="326" y="54"/>
                    </a:lnTo>
                    <a:lnTo>
                      <a:pt x="361" y="72"/>
                    </a:lnTo>
                    <a:lnTo>
                      <a:pt x="398" y="91"/>
                    </a:lnTo>
                    <a:lnTo>
                      <a:pt x="435" y="111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rbel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0AB5C5-037F-E632-761E-21A89C5113B2}"/>
              </a:ext>
            </a:extLst>
          </p:cNvPr>
          <p:cNvGrpSpPr/>
          <p:nvPr/>
        </p:nvGrpSpPr>
        <p:grpSpPr>
          <a:xfrm>
            <a:off x="1963738" y="3051175"/>
            <a:ext cx="815975" cy="812800"/>
            <a:chOff x="1963738" y="3051175"/>
            <a:chExt cx="815975" cy="812800"/>
          </a:xfrm>
        </p:grpSpPr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2105025" y="3051175"/>
              <a:ext cx="6746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/>
                <a:t>Node</a:t>
              </a:r>
              <a:endParaRPr lang="en-US" dirty="0">
                <a:latin typeface="Corbel" pitchFamily="34" charset="0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63738" y="3460750"/>
              <a:ext cx="254000" cy="403225"/>
              <a:chOff x="1237" y="2180"/>
              <a:chExt cx="160" cy="254"/>
            </a:xfrm>
            <a:solidFill>
              <a:schemeClr val="tx1"/>
            </a:solidFill>
          </p:grpSpPr>
          <p:sp>
            <p:nvSpPr>
              <p:cNvPr id="36881" name="Arc 17"/>
              <p:cNvSpPr>
                <a:spLocks/>
              </p:cNvSpPr>
              <p:nvPr/>
            </p:nvSpPr>
            <p:spPr bwMode="auto">
              <a:xfrm>
                <a:off x="1237" y="2319"/>
                <a:ext cx="94" cy="115"/>
              </a:xfrm>
              <a:custGeom>
                <a:avLst/>
                <a:gdLst>
                  <a:gd name="G0" fmla="+- 0 0 0"/>
                  <a:gd name="G1" fmla="+- 21119 0 0"/>
                  <a:gd name="G2" fmla="+- 21600 0 0"/>
                  <a:gd name="T0" fmla="*/ 4532 w 17209"/>
                  <a:gd name="T1" fmla="*/ 0 h 21119"/>
                  <a:gd name="T2" fmla="*/ 17209 w 17209"/>
                  <a:gd name="T3" fmla="*/ 8065 h 21119"/>
                  <a:gd name="T4" fmla="*/ 0 w 17209"/>
                  <a:gd name="T5" fmla="*/ 21119 h 2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09" h="21119" fill="none" extrusionOk="0">
                    <a:moveTo>
                      <a:pt x="4532" y="-1"/>
                    </a:moveTo>
                    <a:cubicBezTo>
                      <a:pt x="9586" y="1084"/>
                      <a:pt x="14084" y="3946"/>
                      <a:pt x="17209" y="8064"/>
                    </a:cubicBezTo>
                  </a:path>
                  <a:path w="17209" h="21119" stroke="0" extrusionOk="0">
                    <a:moveTo>
                      <a:pt x="4532" y="-1"/>
                    </a:moveTo>
                    <a:cubicBezTo>
                      <a:pt x="9586" y="1084"/>
                      <a:pt x="14084" y="3946"/>
                      <a:pt x="17209" y="8064"/>
                    </a:cubicBezTo>
                    <a:lnTo>
                      <a:pt x="0" y="21119"/>
                    </a:lnTo>
                    <a:close/>
                  </a:path>
                </a:pathLst>
              </a:custGeom>
              <a:grp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882" name="Line 18"/>
              <p:cNvSpPr>
                <a:spLocks noChangeShapeType="1"/>
              </p:cNvSpPr>
              <p:nvPr/>
            </p:nvSpPr>
            <p:spPr bwMode="auto">
              <a:xfrm flipH="1">
                <a:off x="1301" y="2180"/>
                <a:ext cx="96" cy="155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CC7796-2C78-7D42-4FE6-6932D3B2CB81}"/>
              </a:ext>
            </a:extLst>
          </p:cNvPr>
          <p:cNvGrpSpPr/>
          <p:nvPr/>
        </p:nvGrpSpPr>
        <p:grpSpPr>
          <a:xfrm>
            <a:off x="2293938" y="3903663"/>
            <a:ext cx="1174750" cy="742951"/>
            <a:chOff x="2293938" y="3903663"/>
            <a:chExt cx="1174750" cy="742951"/>
          </a:xfrm>
        </p:grpSpPr>
        <p:sp>
          <p:nvSpPr>
            <p:cNvPr id="20497" name="Rectangle 20"/>
            <p:cNvSpPr>
              <a:spLocks noChangeArrowheads="1"/>
            </p:cNvSpPr>
            <p:nvPr/>
          </p:nvSpPr>
          <p:spPr bwMode="auto">
            <a:xfrm>
              <a:off x="2668588" y="3903663"/>
              <a:ext cx="8001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/>
                <a:t>Vertex</a:t>
              </a:r>
              <a:endParaRPr lang="en-US" dirty="0">
                <a:latin typeface="Corbel" pitchFamily="34" charset="0"/>
              </a:endParaRP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293938" y="4270376"/>
              <a:ext cx="374650" cy="376238"/>
              <a:chOff x="1445" y="2690"/>
              <a:chExt cx="236" cy="237"/>
            </a:xfrm>
            <a:solidFill>
              <a:schemeClr val="tx1"/>
            </a:solidFill>
          </p:grpSpPr>
          <p:sp>
            <p:nvSpPr>
              <p:cNvPr id="36886" name="Arc 22"/>
              <p:cNvSpPr>
                <a:spLocks/>
              </p:cNvSpPr>
              <p:nvPr/>
            </p:nvSpPr>
            <p:spPr bwMode="auto">
              <a:xfrm>
                <a:off x="1445" y="2819"/>
                <a:ext cx="108" cy="108"/>
              </a:xfrm>
              <a:custGeom>
                <a:avLst/>
                <a:gdLst>
                  <a:gd name="G0" fmla="+- 0 0 0"/>
                  <a:gd name="G1" fmla="+- 19701 0 0"/>
                  <a:gd name="G2" fmla="+- 21600 0 0"/>
                  <a:gd name="T0" fmla="*/ 8856 w 19601"/>
                  <a:gd name="T1" fmla="*/ 0 h 19701"/>
                  <a:gd name="T2" fmla="*/ 19601 w 19601"/>
                  <a:gd name="T3" fmla="*/ 10626 h 19701"/>
                  <a:gd name="T4" fmla="*/ 0 w 19601"/>
                  <a:gd name="T5" fmla="*/ 19701 h 19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01" h="19701" fill="none" extrusionOk="0">
                    <a:moveTo>
                      <a:pt x="8856" y="-1"/>
                    </a:moveTo>
                    <a:cubicBezTo>
                      <a:pt x="13600" y="2132"/>
                      <a:pt x="17415" y="5905"/>
                      <a:pt x="19601" y="10625"/>
                    </a:cubicBezTo>
                  </a:path>
                  <a:path w="19601" h="19701" stroke="0" extrusionOk="0">
                    <a:moveTo>
                      <a:pt x="8856" y="-1"/>
                    </a:moveTo>
                    <a:cubicBezTo>
                      <a:pt x="13600" y="2132"/>
                      <a:pt x="17415" y="5905"/>
                      <a:pt x="19601" y="10625"/>
                    </a:cubicBezTo>
                    <a:lnTo>
                      <a:pt x="0" y="19701"/>
                    </a:lnTo>
                    <a:close/>
                  </a:path>
                </a:pathLst>
              </a:custGeom>
              <a:grp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887" name="Line 23"/>
              <p:cNvSpPr>
                <a:spLocks noChangeShapeType="1"/>
              </p:cNvSpPr>
              <p:nvPr/>
            </p:nvSpPr>
            <p:spPr bwMode="auto">
              <a:xfrm flipH="1">
                <a:off x="1528" y="2690"/>
                <a:ext cx="153" cy="153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D9496C-4256-CE5E-885A-230E88D8F38E}"/>
              </a:ext>
            </a:extLst>
          </p:cNvPr>
          <p:cNvGrpSpPr/>
          <p:nvPr/>
        </p:nvGrpSpPr>
        <p:grpSpPr>
          <a:xfrm>
            <a:off x="4268788" y="2405063"/>
            <a:ext cx="3455987" cy="3435350"/>
            <a:chOff x="4268788" y="2405063"/>
            <a:chExt cx="3455987" cy="3435350"/>
          </a:xfrm>
        </p:grpSpPr>
        <p:sp>
          <p:nvSpPr>
            <p:cNvPr id="20499" name="Rectangle 25"/>
            <p:cNvSpPr>
              <a:spLocks noChangeArrowheads="1"/>
            </p:cNvSpPr>
            <p:nvPr/>
          </p:nvSpPr>
          <p:spPr bwMode="auto">
            <a:xfrm>
              <a:off x="5576888" y="5502275"/>
              <a:ext cx="11604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/>
                <a:t>Polygons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auto">
            <a:xfrm>
              <a:off x="4268788" y="2827338"/>
              <a:ext cx="1833562" cy="2111375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0" y="355"/>
                </a:cxn>
                <a:cxn ang="0">
                  <a:pos x="0" y="710"/>
                </a:cxn>
                <a:cxn ang="0">
                  <a:pos x="178" y="1064"/>
                </a:cxn>
                <a:cxn ang="0">
                  <a:pos x="444" y="1330"/>
                </a:cxn>
                <a:cxn ang="0">
                  <a:pos x="622" y="1153"/>
                </a:cxn>
                <a:cxn ang="0">
                  <a:pos x="889" y="887"/>
                </a:cxn>
                <a:cxn ang="0">
                  <a:pos x="1155" y="621"/>
                </a:cxn>
                <a:cxn ang="0">
                  <a:pos x="889" y="178"/>
                </a:cxn>
                <a:cxn ang="0">
                  <a:pos x="444" y="0"/>
                </a:cxn>
              </a:cxnLst>
              <a:rect l="0" t="0" r="r" b="b"/>
              <a:pathLst>
                <a:path w="1155" h="1330">
                  <a:moveTo>
                    <a:pt x="444" y="0"/>
                  </a:moveTo>
                  <a:lnTo>
                    <a:pt x="0" y="355"/>
                  </a:lnTo>
                  <a:lnTo>
                    <a:pt x="0" y="710"/>
                  </a:lnTo>
                  <a:lnTo>
                    <a:pt x="178" y="1064"/>
                  </a:lnTo>
                  <a:lnTo>
                    <a:pt x="444" y="1330"/>
                  </a:lnTo>
                  <a:lnTo>
                    <a:pt x="622" y="1153"/>
                  </a:lnTo>
                  <a:lnTo>
                    <a:pt x="889" y="887"/>
                  </a:lnTo>
                  <a:lnTo>
                    <a:pt x="1155" y="621"/>
                  </a:lnTo>
                  <a:lnTo>
                    <a:pt x="889" y="17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auto">
            <a:xfrm>
              <a:off x="4973638" y="2405063"/>
              <a:ext cx="2681287" cy="2111375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34" y="0"/>
                </a:cxn>
                <a:cxn ang="0">
                  <a:pos x="978" y="0"/>
                </a:cxn>
                <a:cxn ang="0">
                  <a:pos x="1422" y="355"/>
                </a:cxn>
                <a:cxn ang="0">
                  <a:pos x="1689" y="798"/>
                </a:cxn>
                <a:cxn ang="0">
                  <a:pos x="1689" y="1330"/>
                </a:cxn>
                <a:cxn ang="0">
                  <a:pos x="1156" y="1242"/>
                </a:cxn>
                <a:cxn ang="0">
                  <a:pos x="978" y="976"/>
                </a:cxn>
                <a:cxn ang="0">
                  <a:pos x="711" y="887"/>
                </a:cxn>
                <a:cxn ang="0">
                  <a:pos x="445" y="444"/>
                </a:cxn>
                <a:cxn ang="0">
                  <a:pos x="0" y="266"/>
                </a:cxn>
              </a:cxnLst>
              <a:rect l="0" t="0" r="r" b="b"/>
              <a:pathLst>
                <a:path w="1689" h="1330">
                  <a:moveTo>
                    <a:pt x="0" y="266"/>
                  </a:moveTo>
                  <a:lnTo>
                    <a:pt x="534" y="0"/>
                  </a:lnTo>
                  <a:lnTo>
                    <a:pt x="978" y="0"/>
                  </a:lnTo>
                  <a:lnTo>
                    <a:pt x="1422" y="355"/>
                  </a:lnTo>
                  <a:lnTo>
                    <a:pt x="1689" y="798"/>
                  </a:lnTo>
                  <a:lnTo>
                    <a:pt x="1689" y="1330"/>
                  </a:lnTo>
                  <a:lnTo>
                    <a:pt x="1156" y="1242"/>
                  </a:lnTo>
                  <a:lnTo>
                    <a:pt x="978" y="976"/>
                  </a:lnTo>
                  <a:lnTo>
                    <a:pt x="711" y="887"/>
                  </a:lnTo>
                  <a:lnTo>
                    <a:pt x="445" y="444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auto">
            <a:xfrm>
              <a:off x="4973638" y="3813175"/>
              <a:ext cx="2681287" cy="1547813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445" y="709"/>
                </a:cxn>
                <a:cxn ang="0">
                  <a:pos x="800" y="798"/>
                </a:cxn>
                <a:cxn ang="0">
                  <a:pos x="1245" y="975"/>
                </a:cxn>
                <a:cxn ang="0">
                  <a:pos x="1600" y="798"/>
                </a:cxn>
                <a:cxn ang="0">
                  <a:pos x="1689" y="443"/>
                </a:cxn>
                <a:cxn ang="0">
                  <a:pos x="1156" y="355"/>
                </a:cxn>
                <a:cxn ang="0">
                  <a:pos x="978" y="89"/>
                </a:cxn>
                <a:cxn ang="0">
                  <a:pos x="711" y="0"/>
                </a:cxn>
                <a:cxn ang="0">
                  <a:pos x="0" y="709"/>
                </a:cxn>
              </a:cxnLst>
              <a:rect l="0" t="0" r="r" b="b"/>
              <a:pathLst>
                <a:path w="1689" h="975">
                  <a:moveTo>
                    <a:pt x="0" y="709"/>
                  </a:moveTo>
                  <a:lnTo>
                    <a:pt x="445" y="709"/>
                  </a:lnTo>
                  <a:lnTo>
                    <a:pt x="800" y="798"/>
                  </a:lnTo>
                  <a:lnTo>
                    <a:pt x="1245" y="975"/>
                  </a:lnTo>
                  <a:lnTo>
                    <a:pt x="1600" y="798"/>
                  </a:lnTo>
                  <a:lnTo>
                    <a:pt x="1689" y="443"/>
                  </a:lnTo>
                  <a:lnTo>
                    <a:pt x="1156" y="355"/>
                  </a:lnTo>
                  <a:lnTo>
                    <a:pt x="978" y="89"/>
                  </a:lnTo>
                  <a:lnTo>
                    <a:pt x="711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893" name="Oval 29"/>
            <p:cNvSpPr>
              <a:spLocks noChangeArrowheads="1"/>
            </p:cNvSpPr>
            <p:nvPr/>
          </p:nvSpPr>
          <p:spPr bwMode="auto">
            <a:xfrm>
              <a:off x="4906963" y="2733676"/>
              <a:ext cx="188912" cy="1873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94" name="Oval 30"/>
            <p:cNvSpPr>
              <a:spLocks noChangeArrowheads="1"/>
            </p:cNvSpPr>
            <p:nvPr/>
          </p:nvSpPr>
          <p:spPr bwMode="auto">
            <a:xfrm>
              <a:off x="6005513" y="3727451"/>
              <a:ext cx="187325" cy="1873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95" name="Oval 31"/>
            <p:cNvSpPr>
              <a:spLocks noChangeArrowheads="1"/>
            </p:cNvSpPr>
            <p:nvPr/>
          </p:nvSpPr>
          <p:spPr bwMode="auto">
            <a:xfrm>
              <a:off x="4876800" y="4837113"/>
              <a:ext cx="187325" cy="1873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96" name="Oval 32"/>
            <p:cNvSpPr>
              <a:spLocks noChangeArrowheads="1"/>
            </p:cNvSpPr>
            <p:nvPr/>
          </p:nvSpPr>
          <p:spPr bwMode="auto">
            <a:xfrm>
              <a:off x="7537450" y="4430713"/>
              <a:ext cx="187325" cy="1873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7C85A-8DAE-11D0-F1FD-42781206B598}"/>
              </a:ext>
            </a:extLst>
          </p:cNvPr>
          <p:cNvGrpSpPr/>
          <p:nvPr/>
        </p:nvGrpSpPr>
        <p:grpSpPr>
          <a:xfrm>
            <a:off x="2986088" y="2222500"/>
            <a:ext cx="1000125" cy="338138"/>
            <a:chOff x="2986088" y="2222500"/>
            <a:chExt cx="1000125" cy="338138"/>
          </a:xfrm>
        </p:grpSpPr>
        <p:sp>
          <p:nvSpPr>
            <p:cNvPr id="36898" name="Oval 34"/>
            <p:cNvSpPr>
              <a:spLocks noChangeArrowheads="1"/>
            </p:cNvSpPr>
            <p:nvPr/>
          </p:nvSpPr>
          <p:spPr bwMode="auto">
            <a:xfrm>
              <a:off x="2986088" y="2268538"/>
              <a:ext cx="188913" cy="1873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18" name="Rectangle 35"/>
            <p:cNvSpPr>
              <a:spLocks noChangeArrowheads="1"/>
            </p:cNvSpPr>
            <p:nvPr/>
          </p:nvSpPr>
          <p:spPr bwMode="auto">
            <a:xfrm>
              <a:off x="3343275" y="2222500"/>
              <a:ext cx="6429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/>
                <a:t>Point</a:t>
              </a:r>
              <a:endParaRPr lang="en-US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a) </a:t>
            </a:r>
            <a:r>
              <a:rPr lang="en-US" sz="4400" dirty="0"/>
              <a:t>Build</a:t>
            </a:r>
            <a:r>
              <a:rPr lang="en-US" dirty="0"/>
              <a:t> Conceptual Model Object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04987"/>
            <a:ext cx="7696200" cy="1014413"/>
          </a:xfrm>
        </p:spPr>
        <p:txBody>
          <a:bodyPr/>
          <a:lstStyle/>
          <a:p>
            <a:r>
              <a:rPr lang="en-US" sz="2400" dirty="0"/>
              <a:t>Used to organize conceptual model data</a:t>
            </a:r>
          </a:p>
          <a:p>
            <a:r>
              <a:rPr lang="en-US" sz="2400" dirty="0"/>
              <a:t>Consists of one or more </a:t>
            </a:r>
            <a:r>
              <a:rPr lang="en-US" sz="2400" dirty="0" err="1"/>
              <a:t>coverages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E2E2E-7401-E059-3DAC-9021D7A6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52530"/>
            <a:ext cx="3471863" cy="372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DF2AB-4527-66CE-0C99-846F5365E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67" y="2888973"/>
            <a:ext cx="3337333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64D372-5685-EE4F-BD22-A08C9CED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Approaches in GMS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EF173-E650-9FB9-1E9E-98CB395E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9273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Grid Approach</a:t>
            </a:r>
          </a:p>
          <a:p>
            <a:pPr lvl="1"/>
            <a:r>
              <a:rPr lang="en-US" dirty="0"/>
              <a:t>User first builds a 3D grid and then selects cells and assigns properties, sources/sinks, </a:t>
            </a:r>
            <a:r>
              <a:rPr lang="en-US" dirty="0" err="1"/>
              <a:t>etc</a:t>
            </a:r>
            <a:r>
              <a:rPr lang="en-US" dirty="0"/>
              <a:t> directly to cells</a:t>
            </a:r>
          </a:p>
          <a:p>
            <a:pPr lvl="1"/>
            <a:r>
              <a:rPr lang="en-US" dirty="0"/>
              <a:t>Works well for simple models</a:t>
            </a:r>
          </a:p>
          <a:p>
            <a:r>
              <a:rPr lang="en-US" dirty="0"/>
              <a:t>Conceptual Model Approach</a:t>
            </a:r>
          </a:p>
          <a:p>
            <a:pPr lvl="1"/>
            <a:r>
              <a:rPr lang="en-US" dirty="0"/>
              <a:t>User builds a “conceptual model” and assigns properties (K, pumping rates, recharge, </a:t>
            </a:r>
            <a:r>
              <a:rPr lang="en-US" dirty="0" err="1"/>
              <a:t>etc</a:t>
            </a:r>
            <a:r>
              <a:rPr lang="en-US" dirty="0"/>
              <a:t>) directly to points, lines, and polygons defining the model</a:t>
            </a:r>
          </a:p>
          <a:p>
            <a:pPr lvl="1"/>
            <a:r>
              <a:rPr lang="en-US" dirty="0"/>
              <a:t>Grid is created and model features and properties are automatically derived from conceptual model and assigned to grid cells</a:t>
            </a:r>
          </a:p>
          <a:p>
            <a:pPr lvl="1"/>
            <a:r>
              <a:rPr lang="en-US" dirty="0"/>
              <a:t>Best solution for complex regional models</a:t>
            </a:r>
          </a:p>
        </p:txBody>
      </p:sp>
    </p:spTree>
    <p:extLst>
      <p:ext uri="{BB962C8B-B14F-4D97-AF65-F5344CB8AC3E}">
        <p14:creationId xmlns:p14="http://schemas.microsoft.com/office/powerpoint/2010/main" val="29488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b) Build MODFLOW </a:t>
            </a:r>
            <a:r>
              <a:rPr lang="en-US" sz="4000" dirty="0" err="1"/>
              <a:t>Coverages</a:t>
            </a:r>
            <a:endParaRPr lang="en-US" sz="4000" dirty="0"/>
          </a:p>
        </p:txBody>
      </p:sp>
      <p:sp>
        <p:nvSpPr>
          <p:cNvPr id="62465" name="Rectangle 3"/>
          <p:cNvSpPr>
            <a:spLocks noGrp="1" noChangeArrowheads="1"/>
          </p:cNvSpPr>
          <p:nvPr>
            <p:ph idx="1"/>
          </p:nvPr>
        </p:nvSpPr>
        <p:spPr>
          <a:xfrm>
            <a:off x="297815" y="1591683"/>
            <a:ext cx="8229600" cy="1151517"/>
          </a:xfrm>
        </p:spPr>
        <p:txBody>
          <a:bodyPr>
            <a:normAutofit/>
          </a:bodyPr>
          <a:lstStyle/>
          <a:p>
            <a:r>
              <a:rPr lang="en-US" sz="2800" dirty="0"/>
              <a:t>Collection of related feature objects</a:t>
            </a:r>
          </a:p>
          <a:p>
            <a:r>
              <a:rPr lang="en-US" sz="2800" dirty="0"/>
              <a:t>Select desired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8D450-84BC-5321-DFA2-D04D0739A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5" y="3200400"/>
            <a:ext cx="3209925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F4E56-667C-0C53-78D5-544FF8BB5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477" y="2667000"/>
            <a:ext cx="4861708" cy="40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Sample Feature Object Properties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5E49A-31EA-2889-1C35-642FC52D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7191375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Conductances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3482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of the objects in the Source/Sink category must be assigned a conductance value.</a:t>
            </a:r>
          </a:p>
          <a:p>
            <a:r>
              <a:rPr lang="en-US" dirty="0"/>
              <a:t>For arcs</a:t>
            </a:r>
          </a:p>
          <a:p>
            <a:pPr lvl="1"/>
            <a:r>
              <a:rPr lang="en-US" dirty="0"/>
              <a:t>the conductance should be assigned on a conductance per length basis.</a:t>
            </a:r>
          </a:p>
          <a:p>
            <a:r>
              <a:rPr lang="en-US" dirty="0"/>
              <a:t>For polygons</a:t>
            </a:r>
          </a:p>
          <a:p>
            <a:pPr lvl="1"/>
            <a:r>
              <a:rPr lang="en-US" dirty="0"/>
              <a:t>the conductance should be assigned on a conductance per area basis.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486400"/>
            <a:ext cx="6019800" cy="847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GMS computes length or area and computes and assigns the appropriate value.</a:t>
            </a:r>
          </a:p>
        </p:txBody>
      </p:sp>
    </p:spTree>
    <p:extLst>
      <p:ext uri="{BB962C8B-B14F-4D97-AF65-F5344CB8AC3E}">
        <p14:creationId xmlns:p14="http://schemas.microsoft.com/office/powerpoint/2010/main" val="42088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Conductance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42" name="Object 30"/>
              <p:cNvSpPr txBox="1"/>
              <p:nvPr/>
            </p:nvSpPr>
            <p:spPr bwMode="auto">
              <a:xfrm>
                <a:off x="5486400" y="5325541"/>
                <a:ext cx="2138363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0AD00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rgbClr val="D4D4D6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arc</m:t>
                          </m:r>
                        </m:sub>
                      </m:sSub>
                      <m:r>
                        <a:rPr 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942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325541"/>
                <a:ext cx="2138363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0AD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D4D4D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94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20728"/>
              </p:ext>
            </p:extLst>
          </p:nvPr>
        </p:nvGraphicFramePr>
        <p:xfrm>
          <a:off x="1143000" y="1752600"/>
          <a:ext cx="67548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925015" imgH="2806121" progId="">
                  <p:embed/>
                </p:oleObj>
              </mc:Choice>
              <mc:Fallback>
                <p:oleObj name="Visio" r:id="rId4" imgW="5925015" imgH="28061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7548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9">
                <a:extLst>
                  <a:ext uri="{FF2B5EF4-FFF2-40B4-BE49-F238E27FC236}">
                    <a16:creationId xmlns:a16="http://schemas.microsoft.com/office/drawing/2014/main" id="{56EC1595-303A-B4C0-DE1A-FD40DDEA352F}"/>
                  </a:ext>
                </a:extLst>
              </p:cNvPr>
              <p:cNvSpPr txBox="1"/>
              <p:nvPr/>
            </p:nvSpPr>
            <p:spPr bwMode="auto">
              <a:xfrm>
                <a:off x="762001" y="5345206"/>
                <a:ext cx="205740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0AD00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rgbClr val="D4D4D6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cell</m:t>
                          </m:r>
                        </m:sub>
                      </m:sSub>
                      <m:r>
                        <a:rPr 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Object 29">
                <a:extLst>
                  <a:ext uri="{FF2B5EF4-FFF2-40B4-BE49-F238E27FC236}">
                    <a16:creationId xmlns:a16="http://schemas.microsoft.com/office/drawing/2014/main" id="{56EC1595-303A-B4C0-DE1A-FD40DDEA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1" y="5345206"/>
                <a:ext cx="2057400" cy="1143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0AD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D4D4D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29">
                <a:extLst>
                  <a:ext uri="{FF2B5EF4-FFF2-40B4-BE49-F238E27FC236}">
                    <a16:creationId xmlns:a16="http://schemas.microsoft.com/office/drawing/2014/main" id="{00E7B9F8-6393-5680-B085-5CF9969E65B8}"/>
                  </a:ext>
                </a:extLst>
              </p:cNvPr>
              <p:cNvSpPr txBox="1"/>
              <p:nvPr/>
            </p:nvSpPr>
            <p:spPr bwMode="auto">
              <a:xfrm>
                <a:off x="2743201" y="5357548"/>
                <a:ext cx="144780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0AD00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rgbClr val="D4D4D6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KLW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Object 29">
                <a:extLst>
                  <a:ext uri="{FF2B5EF4-FFF2-40B4-BE49-F238E27FC236}">
                    <a16:creationId xmlns:a16="http://schemas.microsoft.com/office/drawing/2014/main" id="{00E7B9F8-6393-5680-B085-5CF9969E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1" y="5357548"/>
                <a:ext cx="1447800" cy="1143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0AD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D4D4D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4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/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Conductance Example</a:t>
            </a: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4620"/>
              </p:ext>
            </p:extLst>
          </p:nvPr>
        </p:nvGraphicFramePr>
        <p:xfrm>
          <a:off x="457200" y="2209800"/>
          <a:ext cx="826293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70647" imgH="3243094" progId="">
                  <p:embed/>
                </p:oleObj>
              </mc:Choice>
              <mc:Fallback>
                <p:oleObj name="Visio" r:id="rId2" imgW="6170647" imgH="32430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62938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938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Polygon Conductance</a:t>
            </a:r>
          </a:p>
        </p:txBody>
      </p:sp>
      <p:graphicFrame>
        <p:nvGraphicFramePr>
          <p:cNvPr id="39965" name="Object 29"/>
          <p:cNvGraphicFramePr>
            <a:graphicFrameLocks noChangeAspect="1"/>
          </p:cNvGraphicFramePr>
          <p:nvPr/>
        </p:nvGraphicFramePr>
        <p:xfrm>
          <a:off x="6477000" y="2209800"/>
          <a:ext cx="20272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197" imgH="393529" progId="Equation.3">
                  <p:embed/>
                </p:oleObj>
              </mc:Choice>
              <mc:Fallback>
                <p:oleObj name="Equation" r:id="rId2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20272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" name="Object 30"/>
          <p:cNvGraphicFramePr>
            <a:graphicFrameLocks noChangeAspect="1"/>
          </p:cNvGraphicFramePr>
          <p:nvPr/>
        </p:nvGraphicFramePr>
        <p:xfrm>
          <a:off x="6629400" y="4114800"/>
          <a:ext cx="1844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393529" progId="Equation.3">
                  <p:embed/>
                </p:oleObj>
              </mc:Choice>
              <mc:Fallback>
                <p:oleObj name="Equation" r:id="rId4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14800"/>
                        <a:ext cx="18446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7" name="Object 31"/>
          <p:cNvGraphicFramePr>
            <a:graphicFrameLocks noChangeAspect="1"/>
          </p:cNvGraphicFramePr>
          <p:nvPr/>
        </p:nvGraphicFramePr>
        <p:xfrm>
          <a:off x="304800" y="1981200"/>
          <a:ext cx="593090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930590" imgH="4353080" progId="">
                  <p:embed/>
                </p:oleObj>
              </mc:Choice>
              <mc:Fallback>
                <p:oleObj name="Visio" r:id="rId6" imgW="5930590" imgH="4353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593090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83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Polygon Conductance Example</a:t>
            </a: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30299"/>
              </p:ext>
            </p:extLst>
          </p:nvPr>
        </p:nvGraphicFramePr>
        <p:xfrm>
          <a:off x="245427" y="1981200"/>
          <a:ext cx="84566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930801" imgH="3496553" progId="">
                  <p:embed/>
                </p:oleObj>
              </mc:Choice>
              <mc:Fallback>
                <p:oleObj name="Visio" r:id="rId2" imgW="6930801" imgH="34965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" y="1981200"/>
                        <a:ext cx="8456613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36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8D15-41CF-AE4D-87AB-BF653F03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Convert to Numerical Model</a:t>
            </a:r>
          </a:p>
        </p:txBody>
      </p:sp>
      <p:pic>
        <p:nvPicPr>
          <p:cNvPr id="3" name="Picture 2" descr="concmod.gif">
            <a:extLst>
              <a:ext uri="{FF2B5EF4-FFF2-40B4-BE49-F238E27FC236}">
                <a16:creationId xmlns:a16="http://schemas.microsoft.com/office/drawing/2014/main" id="{A27341DC-60BA-7A4D-B4C1-DCDBDE14A4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3733800" cy="2621821"/>
          </a:xfrm>
          <a:prstGeom prst="rect">
            <a:avLst/>
          </a:prstGeom>
        </p:spPr>
      </p:pic>
      <p:pic>
        <p:nvPicPr>
          <p:cNvPr id="4" name="Picture 3" descr="gridmod.gif">
            <a:extLst>
              <a:ext uri="{FF2B5EF4-FFF2-40B4-BE49-F238E27FC236}">
                <a16:creationId xmlns:a16="http://schemas.microsoft.com/office/drawing/2014/main" id="{110F32AA-4FC7-5443-94D7-9C83B4F5B0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810000"/>
            <a:ext cx="3998819" cy="29718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6F17914-A902-A44E-89A6-06AD31E96B62}"/>
              </a:ext>
            </a:extLst>
          </p:cNvPr>
          <p:cNvSpPr/>
          <p:nvPr/>
        </p:nvSpPr>
        <p:spPr>
          <a:xfrm rot="2055368">
            <a:off x="3839558" y="3720808"/>
            <a:ext cx="609600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a) Define the Grid Frame</a:t>
            </a:r>
          </a:p>
        </p:txBody>
      </p:sp>
      <p:pic>
        <p:nvPicPr>
          <p:cNvPr id="77825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1328" y="1562100"/>
            <a:ext cx="3449637" cy="4625975"/>
          </a:xfrm>
        </p:spPr>
      </p:pic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7383" y="1562100"/>
            <a:ext cx="3810000" cy="2133600"/>
          </a:xfrm>
        </p:spPr>
        <p:txBody>
          <a:bodyPr>
            <a:normAutofit fontScale="92500" lnSpcReduction="10000"/>
          </a:bodyPr>
          <a:lstStyle/>
          <a:p>
            <a:pPr marL="118872" indent="0" eaLnBrk="1" hangingPunct="1">
              <a:lnSpc>
                <a:spcPct val="90000"/>
              </a:lnSpc>
              <a:buNone/>
            </a:pPr>
            <a:r>
              <a:rPr lang="en-US" sz="2800" dirty="0"/>
              <a:t>Defines location of grid relative to conceptual model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118872" indent="0" eaLnBrk="1" hangingPunct="1">
              <a:lnSpc>
                <a:spcPct val="90000"/>
              </a:lnSpc>
              <a:buNone/>
            </a:pPr>
            <a:r>
              <a:rPr lang="en-US" sz="2800" dirty="0"/>
              <a:t>Can be used to rotate the grid</a:t>
            </a:r>
          </a:p>
        </p:txBody>
      </p:sp>
      <p:pic>
        <p:nvPicPr>
          <p:cNvPr id="778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6285" y="6211887"/>
            <a:ext cx="381000" cy="363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7830" name="TextBox 6"/>
          <p:cNvSpPr txBox="1">
            <a:spLocks noChangeArrowheads="1"/>
          </p:cNvSpPr>
          <p:nvPr/>
        </p:nvSpPr>
        <p:spPr bwMode="auto">
          <a:xfrm>
            <a:off x="4998285" y="6211887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/>
            <a:r>
              <a:rPr lang="en-US" sz="1800" dirty="0"/>
              <a:t>Use </a:t>
            </a:r>
            <a:r>
              <a:rPr lang="en-US" sz="1800" i="1" dirty="0"/>
              <a:t>Grid Frame</a:t>
            </a:r>
            <a:r>
              <a:rPr lang="en-US" sz="1800" dirty="0"/>
              <a:t> tool to edit</a:t>
            </a:r>
          </a:p>
          <a:p>
            <a:pPr algn="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49084-9852-C367-F496-451EDBA29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09" y="3695700"/>
            <a:ext cx="2895600" cy="30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4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Build the Grid</a:t>
            </a:r>
          </a:p>
        </p:txBody>
      </p:sp>
      <p:pic>
        <p:nvPicPr>
          <p:cNvPr id="798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752600"/>
            <a:ext cx="3581400" cy="4979021"/>
          </a:xfrm>
        </p:spPr>
      </p:pic>
      <p:sp>
        <p:nvSpPr>
          <p:cNvPr id="79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Select “Map </a:t>
            </a:r>
            <a:r>
              <a:rPr lang="en-US" sz="2800" dirty="0">
                <a:sym typeface="Wingdings" pitchFamily="2" charset="2"/>
              </a:rPr>
              <a:t> 3D Grid” command from Feature Object menu</a:t>
            </a:r>
          </a:p>
          <a:p>
            <a:pPr eaLnBrk="1" hangingPunct="1"/>
            <a:r>
              <a:rPr lang="en-US" sz="2800" dirty="0">
                <a:sym typeface="Wingdings" pitchFamily="2" charset="2"/>
              </a:rPr>
              <a:t>Creates grid that fills grid frame</a:t>
            </a:r>
            <a:endParaRPr lang="en-US" sz="2800" dirty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48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Steps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Symbol" pitchFamily="18" charset="2"/>
              <a:buAutoNum type="arabicPeriod"/>
            </a:pPr>
            <a:r>
              <a:rPr lang="en-US" dirty="0"/>
              <a:t>Establish a base map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en-US" dirty="0"/>
              <a:t>Define a projection (coordinate system)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en-US" dirty="0"/>
              <a:t>Select units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en-US" dirty="0"/>
              <a:t>Build a conceptual model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en-US" dirty="0"/>
              <a:t>Convert to numerical model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Initialize MODFLOW</a:t>
            </a:r>
          </a:p>
        </p:txBody>
      </p:sp>
      <p:sp>
        <p:nvSpPr>
          <p:cNvPr id="819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731168"/>
            <a:ext cx="4419600" cy="462597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/>
              <a:t>Right-click on 3D Grid and select “New MODFLOW” or</a:t>
            </a:r>
          </a:p>
          <a:p>
            <a:pPr marL="118872" indent="0">
              <a:buNone/>
            </a:pPr>
            <a:r>
              <a:rPr lang="en-US" dirty="0"/>
              <a:t>Select “New Simulation” command in MODFLOW Menu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Initializes MODFLOW settings and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176ED-3725-B362-F92D-3758B4D8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31168"/>
            <a:ext cx="36385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2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Activate Cells in Coverage</a:t>
            </a:r>
          </a:p>
        </p:txBody>
      </p:sp>
      <p:pic>
        <p:nvPicPr>
          <p:cNvPr id="83969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808480"/>
            <a:ext cx="3335337" cy="4625975"/>
          </a:xfrm>
        </p:spPr>
      </p:pic>
      <p:sp>
        <p:nvSpPr>
          <p:cNvPr id="839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828800"/>
            <a:ext cx="3810000" cy="4114800"/>
          </a:xfrm>
        </p:spPr>
        <p:txBody>
          <a:bodyPr>
            <a:normAutofit lnSpcReduction="10000"/>
          </a:bodyPr>
          <a:lstStyle/>
          <a:p>
            <a:pPr marL="118872" indent="0" eaLnBrk="1" hangingPunct="1">
              <a:buNone/>
            </a:pPr>
            <a:r>
              <a:rPr lang="en-US" dirty="0"/>
              <a:t>Select the “Activate Cells in Coverage(s)” command in Feature Objects menu</a:t>
            </a:r>
          </a:p>
          <a:p>
            <a:pPr marL="118872" indent="0" eaLnBrk="1" hangingPunct="1">
              <a:buNone/>
            </a:pPr>
            <a:endParaRPr lang="en-US" dirty="0"/>
          </a:p>
          <a:p>
            <a:pPr marL="118872" indent="0" eaLnBrk="1" hangingPunct="1">
              <a:buNone/>
            </a:pPr>
            <a:r>
              <a:rPr lang="en-US" dirty="0"/>
              <a:t>Inactivates all cells outside of conceptual model boundary</a:t>
            </a:r>
          </a:p>
        </p:txBody>
      </p:sp>
    </p:spTree>
    <p:extLst>
      <p:ext uri="{BB962C8B-B14F-4D97-AF65-F5344CB8AC3E}">
        <p14:creationId xmlns:p14="http://schemas.microsoft.com/office/powerpoint/2010/main" val="1693085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e) Map </a:t>
            </a:r>
            <a:r>
              <a:rPr lang="en-US" dirty="0">
                <a:sym typeface="Wingdings" pitchFamily="2" charset="2"/>
              </a:rPr>
              <a:t> MODFLOW</a:t>
            </a:r>
            <a:endParaRPr lang="en-US" dirty="0"/>
          </a:p>
        </p:txBody>
      </p:sp>
      <p:pic>
        <p:nvPicPr>
          <p:cNvPr id="8601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1600200"/>
            <a:ext cx="5002212" cy="4625975"/>
          </a:xfrm>
        </p:spPr>
      </p:pic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280" y="1828800"/>
            <a:ext cx="3576320" cy="4495800"/>
          </a:xfrm>
        </p:spPr>
        <p:txBody>
          <a:bodyPr>
            <a:normAutofit fontScale="92500" lnSpcReduction="10000"/>
          </a:bodyPr>
          <a:lstStyle/>
          <a:p>
            <a:pPr marL="118872" indent="0" eaLnBrk="1" hangingPunct="1">
              <a:buNone/>
            </a:pPr>
            <a:r>
              <a:rPr lang="en-US" dirty="0"/>
              <a:t>Right-click the conceptual model in Project Explorer or Select the “Map </a:t>
            </a:r>
            <a:r>
              <a:rPr lang="en-US" dirty="0">
                <a:sym typeface="Wingdings" pitchFamily="2" charset="2"/>
              </a:rPr>
              <a:t> MODFLOW” command </a:t>
            </a:r>
          </a:p>
          <a:p>
            <a:pPr marL="118872" indent="0" eaLnBrk="1" hangingPunct="1">
              <a:buNone/>
            </a:pPr>
            <a:endParaRPr lang="en-US" dirty="0">
              <a:sym typeface="Wingdings" pitchFamily="2" charset="2"/>
            </a:endParaRPr>
          </a:p>
          <a:p>
            <a:pPr marL="118872" indent="0" eaLnBrk="1" hangingPunct="1">
              <a:buNone/>
            </a:pPr>
            <a:r>
              <a:rPr lang="en-US" dirty="0">
                <a:sym typeface="Wingdings" pitchFamily="2" charset="2"/>
              </a:rPr>
              <a:t>Discretizes model input and populates package data</a:t>
            </a:r>
          </a:p>
        </p:txBody>
      </p:sp>
    </p:spTree>
    <p:extLst>
      <p:ext uri="{BB962C8B-B14F-4D97-AF65-F5344CB8AC3E}">
        <p14:creationId xmlns:p14="http://schemas.microsoft.com/office/powerpoint/2010/main" val="410049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Establish a Base Map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33334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5562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Provides a reference for on-screen editing</a:t>
            </a:r>
          </a:p>
          <a:p>
            <a:r>
              <a:rPr lang="en-US" dirty="0">
                <a:latin typeface="+mj-lt"/>
              </a:rPr>
              <a:t>Enhances display of model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9950" y="1981200"/>
            <a:ext cx="297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Creates a dynamic </a:t>
            </a:r>
            <a:r>
              <a:rPr lang="en-US" sz="2800" dirty="0" err="1">
                <a:latin typeface="+mj-lt"/>
              </a:rPr>
              <a:t>basemap</a:t>
            </a:r>
            <a:r>
              <a:rPr lang="en-US" sz="2800" dirty="0">
                <a:latin typeface="+mj-lt"/>
              </a:rPr>
              <a:t> that refreshes when you pan or zoom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Uses ESRI web mapping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10392"/>
            <a:ext cx="45243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Locator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788132"/>
            <a:ext cx="6519863" cy="4841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89736-F073-9A17-1D7E-ABCD2394B08D}"/>
              </a:ext>
            </a:extLst>
          </p:cNvPr>
          <p:cNvSpPr txBox="1"/>
          <p:nvPr/>
        </p:nvSpPr>
        <p:spPr>
          <a:xfrm>
            <a:off x="6934200" y="2057400"/>
            <a:ext cx="2060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Zoom to model region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Limits focus of </a:t>
            </a:r>
            <a:r>
              <a:rPr lang="en-US" dirty="0" err="1">
                <a:latin typeface="+mj-lt"/>
              </a:rPr>
              <a:t>basemap</a:t>
            </a:r>
            <a:r>
              <a:rPr lang="en-US" dirty="0">
                <a:latin typeface="+mj-lt"/>
              </a:rPr>
              <a:t> download to selected region only</a:t>
            </a:r>
          </a:p>
        </p:txBody>
      </p:sp>
    </p:spTree>
    <p:extLst>
      <p:ext uri="{BB962C8B-B14F-4D97-AF65-F5344CB8AC3E}">
        <p14:creationId xmlns:p14="http://schemas.microsoft.com/office/powerpoint/2010/main" val="190867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preferred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17259-931A-66AA-1192-FB717470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4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458200" cy="6594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191000"/>
            <a:ext cx="22098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Base map automatically refreshes when panning or zooming</a:t>
            </a:r>
          </a:p>
        </p:txBody>
      </p:sp>
    </p:spTree>
    <p:extLst>
      <p:ext uri="{BB962C8B-B14F-4D97-AF65-F5344CB8AC3E}">
        <p14:creationId xmlns:p14="http://schemas.microsoft.com/office/powerpoint/2010/main" val="18034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E13-5165-FD59-AFE2-192DDB05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Basemap</a:t>
            </a:r>
            <a:r>
              <a:rPr lang="en-US" dirty="0"/>
              <a:t> Tiling/Local Refresh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32D72-C227-FC81-C6D1-BFB3BA92B33F}"/>
              </a:ext>
            </a:extLst>
          </p:cNvPr>
          <p:cNvSpPr txBox="1"/>
          <p:nvPr/>
        </p:nvSpPr>
        <p:spPr>
          <a:xfrm>
            <a:off x="304800" y="1676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Refreshing </a:t>
            </a:r>
            <a:r>
              <a:rPr lang="en-US" dirty="0" err="1">
                <a:latin typeface="+mj-lt"/>
              </a:rPr>
              <a:t>basemap</a:t>
            </a:r>
            <a:r>
              <a:rPr lang="en-US" dirty="0">
                <a:latin typeface="+mj-lt"/>
              </a:rPr>
              <a:t> from web service each time you pan or zoom can be time-consuming, especially if you have limited bandwidth.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67724-88D3-0C57-D65D-4130C5FE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57184"/>
            <a:ext cx="2544500" cy="2255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7D8F5-B150-6165-6E23-5FFC7591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311594"/>
            <a:ext cx="2647950" cy="225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C55757-43ED-38AC-FAA4-A6A95A06A4A9}"/>
              </a:ext>
            </a:extLst>
          </p:cNvPr>
          <p:cNvSpPr txBox="1"/>
          <p:nvPr/>
        </p:nvSpPr>
        <p:spPr>
          <a:xfrm>
            <a:off x="304800" y="37338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You can create a local, tiled </a:t>
            </a:r>
            <a:r>
              <a:rPr lang="en-US" dirty="0" err="1">
                <a:latin typeface="+mj-lt"/>
              </a:rPr>
              <a:t>basemap</a:t>
            </a:r>
            <a:r>
              <a:rPr lang="en-US" dirty="0">
                <a:latin typeface="+mj-lt"/>
              </a:rPr>
              <a:t> by right-clicking on map and selecting export. This local copy is automatically added to project and refreshes more rapidly.</a:t>
            </a:r>
          </a:p>
        </p:txBody>
      </p:sp>
    </p:spTree>
    <p:extLst>
      <p:ext uri="{BB962C8B-B14F-4D97-AF65-F5344CB8AC3E}">
        <p14:creationId xmlns:p14="http://schemas.microsoft.com/office/powerpoint/2010/main" val="12198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2279</TotalTime>
  <Words>693</Words>
  <Application>Microsoft Office PowerPoint</Application>
  <PresentationFormat>On-screen Show (4:3)</PresentationFormat>
  <Paragraphs>122</Paragraphs>
  <Slides>32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Wingdings 2</vt:lpstr>
      <vt:lpstr>Wingdings 3</vt:lpstr>
      <vt:lpstr>Module</vt:lpstr>
      <vt:lpstr>Visio</vt:lpstr>
      <vt:lpstr>Equation</vt:lpstr>
      <vt:lpstr>Regional Models – The Conceptual Model Approach</vt:lpstr>
      <vt:lpstr>Modeling Approaches in GMS</vt:lpstr>
      <vt:lpstr>Basic Steps</vt:lpstr>
      <vt:lpstr>1. Establish a Base Map</vt:lpstr>
      <vt:lpstr>Online Maps</vt:lpstr>
      <vt:lpstr>Map Locator</vt:lpstr>
      <vt:lpstr>Select preferred map</vt:lpstr>
      <vt:lpstr>PowerPoint Presentation</vt:lpstr>
      <vt:lpstr>Basemap Tiling/Local Refresh</vt:lpstr>
      <vt:lpstr>Import Data From Web</vt:lpstr>
      <vt:lpstr>PowerPoint Presentation</vt:lpstr>
      <vt:lpstr>2. Select a Projection</vt:lpstr>
      <vt:lpstr>3. Select Units</vt:lpstr>
      <vt:lpstr>4. Build a Conceptual Model</vt:lpstr>
      <vt:lpstr>Conceptual Model - Site Map</vt:lpstr>
      <vt:lpstr>Feature Objects</vt:lpstr>
      <vt:lpstr>Grid-Based Numerical Model</vt:lpstr>
      <vt:lpstr>Types of Feature Objects</vt:lpstr>
      <vt:lpstr>a) Build Conceptual Model Object</vt:lpstr>
      <vt:lpstr>b) Build MODFLOW Coverages</vt:lpstr>
      <vt:lpstr>Sample Feature Object Properties</vt:lpstr>
      <vt:lpstr>Conductances</vt:lpstr>
      <vt:lpstr>Arc Conductance</vt:lpstr>
      <vt:lpstr>Arc Conductance Example</vt:lpstr>
      <vt:lpstr>Polygon Conductance</vt:lpstr>
      <vt:lpstr>Polygon Conductance Example</vt:lpstr>
      <vt:lpstr>5. Convert to Numerical Model</vt:lpstr>
      <vt:lpstr>a) Define the Grid Frame</vt:lpstr>
      <vt:lpstr>b) Build the Grid</vt:lpstr>
      <vt:lpstr>c) Initialize MODFLOW</vt:lpstr>
      <vt:lpstr>d) Activate Cells in Coverage</vt:lpstr>
      <vt:lpstr>e) Map  MODFLOW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on a Modeling Project</dc:title>
  <dc:creator>Norm Jones</dc:creator>
  <cp:lastModifiedBy>Norm Jones</cp:lastModifiedBy>
  <cp:revision>69</cp:revision>
  <cp:lastPrinted>2018-10-15T17:42:04Z</cp:lastPrinted>
  <dcterms:created xsi:type="dcterms:W3CDTF">2004-03-01T22:59:58Z</dcterms:created>
  <dcterms:modified xsi:type="dcterms:W3CDTF">2022-09-27T22:47:53Z</dcterms:modified>
</cp:coreProperties>
</file>