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9" r:id="rId21"/>
    <p:sldId id="280" r:id="rId22"/>
    <p:sldId id="281" r:id="rId23"/>
    <p:sldId id="282" r:id="rId24"/>
    <p:sldId id="285" r:id="rId25"/>
    <p:sldId id="286" r:id="rId26"/>
    <p:sldId id="287" r:id="rId27"/>
    <p:sldId id="288" r:id="rId28"/>
    <p:sldId id="289" r:id="rId29"/>
  </p:sldIdLst>
  <p:sldSz cx="9144000" cy="6858000" type="screen4x3"/>
  <p:notesSz cx="6858000" cy="9144000"/>
  <p:embeddedFontLst>
    <p:embeddedFont>
      <p:font typeface="Calibri" panose="020F0502020204030204" pitchFamily="34" charset="0"/>
      <p:regular r:id="rId31"/>
      <p:bold r:id="rId32"/>
      <p:italic r:id="rId33"/>
      <p:boldItalic r:id="rId34"/>
    </p:embeddedFont>
    <p:embeddedFont>
      <p:font typeface="Corbel" panose="020B0503020204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E6A914-54BE-4240-BEFE-BCBAFB799228}">
  <a:tblStyle styleId="{E0E6A914-54BE-4240-BEFE-BCBAFB79922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429" autoAdjust="0"/>
  </p:normalViewPr>
  <p:slideViewPr>
    <p:cSldViewPr snapToGrid="0">
      <p:cViewPr varScale="1">
        <p:scale>
          <a:sx n="121" d="100"/>
          <a:sy n="121" d="100"/>
        </p:scale>
        <p:origin x="48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a0875ee32_0_85:notes"/>
          <p:cNvSpPr txBox="1">
            <a:spLocks noGrp="1"/>
          </p:cNvSpPr>
          <p:nvPr>
            <p:ph type="body" idx="1"/>
          </p:nvPr>
        </p:nvSpPr>
        <p:spPr>
          <a:xfrm>
            <a:off x="686098" y="4343703"/>
            <a:ext cx="5485800" cy="41139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endParaRPr sz="1300"/>
          </a:p>
        </p:txBody>
      </p:sp>
      <p:sp>
        <p:nvSpPr>
          <p:cNvPr id="134" name="Google Shape;134;g2a0875ee32_0_85:notes"/>
          <p:cNvSpPr>
            <a:spLocks noGrp="1" noRot="1" noChangeAspect="1"/>
          </p:cNvSpPr>
          <p:nvPr>
            <p:ph type="sldImg" idx="2"/>
          </p:nvPr>
        </p:nvSpPr>
        <p:spPr>
          <a:xfrm>
            <a:off x="1180207" y="686405"/>
            <a:ext cx="45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ac29540076_1_0:notes"/>
          <p:cNvSpPr txBox="1">
            <a:spLocks noGrp="1"/>
          </p:cNvSpPr>
          <p:nvPr>
            <p:ph type="body" idx="1"/>
          </p:nvPr>
        </p:nvSpPr>
        <p:spPr>
          <a:xfrm>
            <a:off x="686098" y="4343703"/>
            <a:ext cx="5485800" cy="41139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endParaRPr sz="1300"/>
          </a:p>
        </p:txBody>
      </p:sp>
      <p:sp>
        <p:nvSpPr>
          <p:cNvPr id="140" name="Google Shape;140;gac29540076_1_0:notes"/>
          <p:cNvSpPr>
            <a:spLocks noGrp="1" noRot="1" noChangeAspect="1"/>
          </p:cNvSpPr>
          <p:nvPr>
            <p:ph type="sldImg" idx="2"/>
          </p:nvPr>
        </p:nvSpPr>
        <p:spPr>
          <a:xfrm>
            <a:off x="1144588"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a0875ee32_0_100:notes"/>
          <p:cNvSpPr txBox="1">
            <a:spLocks noGrp="1"/>
          </p:cNvSpPr>
          <p:nvPr>
            <p:ph type="body" idx="1"/>
          </p:nvPr>
        </p:nvSpPr>
        <p:spPr>
          <a:xfrm>
            <a:off x="686098" y="4343703"/>
            <a:ext cx="5485800" cy="41139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endParaRPr sz="1300"/>
          </a:p>
        </p:txBody>
      </p:sp>
      <p:sp>
        <p:nvSpPr>
          <p:cNvPr id="157" name="Google Shape;157;g2a0875ee32_0_100:notes"/>
          <p:cNvSpPr>
            <a:spLocks noGrp="1" noRot="1" noChangeAspect="1"/>
          </p:cNvSpPr>
          <p:nvPr>
            <p:ph type="sldImg" idx="2"/>
          </p:nvPr>
        </p:nvSpPr>
        <p:spPr>
          <a:xfrm>
            <a:off x="1180207" y="686405"/>
            <a:ext cx="45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a0875ee32_0_226:notes"/>
          <p:cNvSpPr>
            <a:spLocks noGrp="1" noRot="1" noChangeAspect="1"/>
          </p:cNvSpPr>
          <p:nvPr>
            <p:ph type="sldImg" idx="2"/>
          </p:nvPr>
        </p:nvSpPr>
        <p:spPr>
          <a:xfrm>
            <a:off x="1144588"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4" name="Google Shape;164;g2a0875ee32_0_226:notes"/>
          <p:cNvSpPr txBox="1">
            <a:spLocks noGrp="1"/>
          </p:cNvSpPr>
          <p:nvPr>
            <p:ph type="body" idx="1"/>
          </p:nvPr>
        </p:nvSpPr>
        <p:spPr>
          <a:xfrm>
            <a:off x="686098" y="4343703"/>
            <a:ext cx="5485800" cy="4113900"/>
          </a:xfrm>
          <a:prstGeom prst="rect">
            <a:avLst/>
          </a:prstGeom>
          <a:noFill/>
          <a:ln>
            <a:noFill/>
          </a:ln>
        </p:spPr>
        <p:txBody>
          <a:bodyPr spcFirstLastPara="1" wrap="square" lIns="91100" tIns="45550" rIns="91100" bIns="45550" anchor="t" anchorCtr="0">
            <a:noAutofit/>
          </a:bodyPr>
          <a:lstStyle/>
          <a:p>
            <a:pPr marL="0" marR="0" lvl="0" indent="0" algn="l" rtl="0">
              <a:spcBef>
                <a:spcPts val="0"/>
              </a:spcBef>
              <a:spcAft>
                <a:spcPts val="0"/>
              </a:spcAft>
              <a:buNone/>
            </a:pPr>
            <a:r>
              <a:rPr lang="en" sz="1100" b="0" i="0" u="none" strike="noStrike" cap="none">
                <a:solidFill>
                  <a:schemeClr val="dk1"/>
                </a:solidFill>
                <a:latin typeface="Arial"/>
                <a:ea typeface="Arial"/>
                <a:cs typeface="Arial"/>
                <a:sym typeface="Arial"/>
              </a:rPr>
              <a:t>Top of page 91.</a:t>
            </a:r>
            <a:endParaRPr sz="1100" b="0" i="0" u="none" strike="noStrike" cap="none">
              <a:solidFill>
                <a:schemeClr val="dk1"/>
              </a:solidFill>
              <a:latin typeface="Arial"/>
              <a:ea typeface="Arial"/>
              <a:cs typeface="Arial"/>
              <a:sym typeface="Arial"/>
            </a:endParaRPr>
          </a:p>
        </p:txBody>
      </p:sp>
      <p:sp>
        <p:nvSpPr>
          <p:cNvPr id="165" name="Google Shape;165;g2a0875ee32_0_226:notes"/>
          <p:cNvSpPr txBox="1">
            <a:spLocks noGrp="1"/>
          </p:cNvSpPr>
          <p:nvPr>
            <p:ph type="sldNum" idx="12"/>
          </p:nvPr>
        </p:nvSpPr>
        <p:spPr>
          <a:xfrm>
            <a:off x="3884414" y="8685894"/>
            <a:ext cx="2972100" cy="4566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13</a:t>
            </a:fld>
            <a:endParaRPr sz="12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a0875ee32_0_106:notes"/>
          <p:cNvSpPr txBox="1">
            <a:spLocks noGrp="1"/>
          </p:cNvSpPr>
          <p:nvPr>
            <p:ph type="body" idx="1"/>
          </p:nvPr>
        </p:nvSpPr>
        <p:spPr>
          <a:xfrm>
            <a:off x="686098" y="4343703"/>
            <a:ext cx="5485800" cy="41139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endParaRPr sz="1300"/>
          </a:p>
        </p:txBody>
      </p:sp>
      <p:sp>
        <p:nvSpPr>
          <p:cNvPr id="172" name="Google Shape;172;g2a0875ee32_0_106:notes"/>
          <p:cNvSpPr>
            <a:spLocks noGrp="1" noRot="1" noChangeAspect="1"/>
          </p:cNvSpPr>
          <p:nvPr>
            <p:ph type="sldImg" idx="2"/>
          </p:nvPr>
        </p:nvSpPr>
        <p:spPr>
          <a:xfrm>
            <a:off x="1144588"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a0875ee32_0_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a0875ee32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After reviewing these definitions and the evidence presented from all sides in the hearings and appeals in 2011 and 2012, Judge Estes came to the following conclusions in the District Court remand ruling.</a:t>
            </a:r>
            <a:endParaRPr/>
          </a:p>
          <a:p>
            <a:pPr marL="0" lvl="0" indent="0" algn="l" rtl="0">
              <a:spcBef>
                <a:spcPts val="0"/>
              </a:spcBef>
              <a:spcAft>
                <a:spcPts val="0"/>
              </a:spcAft>
              <a:buNone/>
            </a:pPr>
            <a:r>
              <a:rPr lang="en"/>
              <a:t>(READ STATEMENTS)</a:t>
            </a:r>
            <a:endParaRPr/>
          </a:p>
          <a:p>
            <a:pPr marL="0" lvl="0" indent="0" algn="l" rtl="0">
              <a:spcBef>
                <a:spcPts val="0"/>
              </a:spcBef>
              <a:spcAft>
                <a:spcPts val="0"/>
              </a:spcAft>
              <a:buNone/>
            </a:pPr>
            <a:r>
              <a:rPr lang="en"/>
              <a:t>- This conclusion is consistent with what I explained on the previous slide. If equilibrium is not reach, we do not have transitional storage resulting from the migration from one state to another state. We have perpetual groundwater mining, which is explicitly forbidden in Nevada.</a:t>
            </a:r>
            <a:endParaRPr/>
          </a:p>
          <a:p>
            <a:pPr marL="0" lvl="0" indent="0" algn="l" rtl="0">
              <a:spcBef>
                <a:spcPts val="0"/>
              </a:spcBef>
              <a:spcAft>
                <a:spcPts val="0"/>
              </a:spcAft>
              <a:buNone/>
            </a:pPr>
            <a:r>
              <a:rPr lang="en"/>
              <a:t>- The NSE and SNWA argued that time to equilibrium should not matter because it can take a very long time. It is true that it can take a long time. </a:t>
            </a:r>
            <a:endParaRPr/>
          </a:p>
          <a:p>
            <a:pPr marL="0" lvl="0" indent="0" algn="l" rtl="0">
              <a:spcBef>
                <a:spcPts val="0"/>
              </a:spcBef>
              <a:spcAft>
                <a:spcPts val="0"/>
              </a:spcAft>
              <a:buNone/>
            </a:pPr>
            <a:r>
              <a:rPr lang="en"/>
              <a:t>- The NSE is correct that demanding that a basin equilibrates after the addition of a new stress (well) in a short time period puts an unreasonable burden on water managers. For example, suppose you apply for a new appropriation associated with a small well at some distance from a discharge zone. It very well could be that it would take centuries for the system to equilibrate. That is most likely the case for most small wells in big basins. If you select an arbitrary short response time, the NSE would have to reject almost all applications.</a:t>
            </a:r>
            <a:endParaRPr/>
          </a:p>
          <a:p>
            <a:pPr marL="0" lvl="0" indent="0" algn="l" rtl="0">
              <a:spcBef>
                <a:spcPts val="0"/>
              </a:spcBef>
              <a:spcAft>
                <a:spcPts val="0"/>
              </a:spcAft>
              <a:buClr>
                <a:schemeClr val="dk1"/>
              </a:buClr>
              <a:buSzPts val="1100"/>
              <a:buFont typeface="Arial"/>
              <a:buNone/>
            </a:pPr>
            <a:r>
              <a:rPr lang="en"/>
              <a:t>- So I think a better argument is whether or not a long time frame is excessive depends on the risk and impacts and should be handled on a case-by-case basis. With my small well example, it may take centuries to come to equilibrium, but it may only remove a small amount of transitional storage in the process. But with a large appropriation distant from the source of water, it may come to equilibrium in several centuries but dewater the aquifer in the process.</a:t>
            </a:r>
            <a:endParaRPr/>
          </a:p>
          <a:p>
            <a:pPr marL="0" lvl="0" indent="0" algn="l" rtl="0">
              <a:spcBef>
                <a:spcPts val="0"/>
              </a:spcBef>
              <a:spcAft>
                <a:spcPts val="0"/>
              </a:spcAft>
              <a:buNone/>
            </a:pPr>
            <a:r>
              <a:rPr lang="en"/>
              <a:t>- So the time to equilibrium is critically important in two conditions:</a:t>
            </a:r>
            <a:endParaRPr/>
          </a:p>
          <a:p>
            <a:pPr marL="0" lvl="0" indent="0" algn="l" rtl="0">
              <a:spcBef>
                <a:spcPts val="0"/>
              </a:spcBef>
              <a:spcAft>
                <a:spcPts val="0"/>
              </a:spcAft>
              <a:buNone/>
            </a:pPr>
            <a:r>
              <a:rPr lang="en">
                <a:solidFill>
                  <a:schemeClr val="dk1"/>
                </a:solidFill>
              </a:rPr>
              <a:t>	1) The time to equilibrium is so long and the removal from storage is so large that it results in all the negative impacts of GW mining as explained earlier.</a:t>
            </a:r>
            <a:endParaRPr>
              <a:solidFill>
                <a:schemeClr val="dk1"/>
              </a:solidFill>
            </a:endParaRPr>
          </a:p>
          <a:p>
            <a:pPr marL="0" lvl="0" indent="0" algn="l" rtl="0">
              <a:spcBef>
                <a:spcPts val="0"/>
              </a:spcBef>
              <a:spcAft>
                <a:spcPts val="0"/>
              </a:spcAft>
              <a:buNone/>
            </a:pPr>
            <a:r>
              <a:rPr lang="en"/>
              <a:t>	2) There is strong evidence that the system will NEVER reach equilibrium.</a:t>
            </a:r>
            <a:endParaRPr/>
          </a:p>
          <a:p>
            <a:pPr marL="0" lvl="0" indent="0" algn="l" rtl="0">
              <a:spcBef>
                <a:spcPts val="0"/>
              </a:spcBef>
              <a:spcAft>
                <a:spcPts val="0"/>
              </a:spcAft>
              <a:buNone/>
            </a:pPr>
            <a:r>
              <a:rPr lang="en"/>
              <a:t>- Judge Estes correctly recognized a simple logical fallacy: You cannot on the one hand state that GW mining is forbidden while at the same time claiming that ET capture and equilibrium do not matter. If equilibrium is not achieved, you will have groundwater mining. This simple bit of common sense is enshrined in the NSE own definition of PY as we saw at the beginning of this presentation.</a:t>
            </a:r>
            <a:endParaRPr/>
          </a:p>
          <a:p>
            <a:pPr marL="0" lvl="0" indent="0" algn="l" rtl="0">
              <a:spcBef>
                <a:spcPts val="0"/>
              </a:spcBef>
              <a:spcAft>
                <a:spcPts val="0"/>
              </a:spcAft>
              <a:buNone/>
            </a:pPr>
            <a:r>
              <a:rPr lang="en"/>
              <a:t>- As a result of this, Judge Estes concluded as follows: (NEXT SLIDE)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a0875ee3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a0875ee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ac29540076_1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ac29540076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In order to respond to remand ruling directive #2, we performed a series of simulations using an updated version of the SNWA CCRP model</a:t>
            </a:r>
            <a:endParaRPr/>
          </a:p>
          <a:p>
            <a:pPr marL="0" lvl="0" indent="0" algn="l" rtl="0">
              <a:spcBef>
                <a:spcPts val="0"/>
              </a:spcBef>
              <a:spcAft>
                <a:spcPts val="0"/>
              </a:spcAft>
              <a:buNone/>
            </a:pPr>
            <a:r>
              <a:rPr lang="en"/>
              <a:t>- In the first of simulations, our objectives were to:</a:t>
            </a:r>
            <a:endParaRPr/>
          </a:p>
          <a:p>
            <a:pPr marL="0" lvl="0" indent="0" algn="l" rtl="0">
              <a:spcBef>
                <a:spcPts val="0"/>
              </a:spcBef>
              <a:spcAft>
                <a:spcPts val="0"/>
              </a:spcAft>
              <a:buNone/>
            </a:pPr>
            <a:r>
              <a:rPr lang="en"/>
              <a:t>(READ OBJECTIVES A&amp;B)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ac29540076_1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ac29540076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The first thing we did was analyze the net flow budget for the model. </a:t>
            </a:r>
            <a:r>
              <a:rPr lang="en">
                <a:solidFill>
                  <a:schemeClr val="dk1"/>
                </a:solidFill>
              </a:rPr>
              <a:t>Again, the “net change” means that this is the difference between the results from the predictive simulation with the SNWA wells and the baseline simuation without the wells. I.e., this is the net impact of the project on the GW basin.</a:t>
            </a:r>
            <a:endParaRPr/>
          </a:p>
          <a:p>
            <a:pPr marL="0" lvl="0" indent="0" algn="l" rtl="0">
              <a:spcBef>
                <a:spcPts val="0"/>
              </a:spcBef>
              <a:spcAft>
                <a:spcPts val="0"/>
              </a:spcAft>
              <a:buNone/>
            </a:pPr>
            <a:r>
              <a:rPr lang="en"/>
              <a:t>- There are four main components to the flow budget:</a:t>
            </a:r>
            <a:endParaRPr/>
          </a:p>
          <a:p>
            <a:pPr marL="457200" lvl="0" indent="-298450" algn="l" rtl="0">
              <a:spcBef>
                <a:spcPts val="0"/>
              </a:spcBef>
              <a:spcAft>
                <a:spcPts val="0"/>
              </a:spcAft>
              <a:buSzPts val="1100"/>
              <a:buAutoNum type="arabicParenR"/>
            </a:pPr>
            <a:r>
              <a:rPr lang="en"/>
              <a:t>Pumping</a:t>
            </a:r>
            <a:endParaRPr/>
          </a:p>
          <a:p>
            <a:pPr marL="457200" lvl="0" indent="-298450" algn="l" rtl="0">
              <a:spcBef>
                <a:spcPts val="0"/>
              </a:spcBef>
              <a:spcAft>
                <a:spcPts val="0"/>
              </a:spcAft>
              <a:buSzPts val="1100"/>
              <a:buAutoNum type="arabicParenR"/>
            </a:pPr>
            <a:r>
              <a:rPr lang="en"/>
              <a:t>ET Capture</a:t>
            </a:r>
            <a:endParaRPr/>
          </a:p>
          <a:p>
            <a:pPr marL="457200" lvl="0" indent="-298450" algn="l" rtl="0">
              <a:spcBef>
                <a:spcPts val="0"/>
              </a:spcBef>
              <a:spcAft>
                <a:spcPts val="0"/>
              </a:spcAft>
              <a:buSzPts val="1100"/>
              <a:buAutoNum type="arabicParenR"/>
            </a:pPr>
            <a:r>
              <a:rPr lang="en"/>
              <a:t>Change in Storage</a:t>
            </a:r>
            <a:endParaRPr/>
          </a:p>
          <a:p>
            <a:pPr marL="457200" lvl="0" indent="-298450" algn="l" rtl="0">
              <a:spcBef>
                <a:spcPts val="0"/>
              </a:spcBef>
              <a:spcAft>
                <a:spcPts val="0"/>
              </a:spcAft>
              <a:buSzPts val="1100"/>
              <a:buAutoNum type="arabicParenR"/>
            </a:pPr>
            <a:r>
              <a:rPr lang="en"/>
              <a:t>Interbasin flow</a:t>
            </a:r>
            <a:endParaRPr/>
          </a:p>
          <a:p>
            <a:pPr marL="0" lvl="0" indent="0" algn="l" rtl="0">
              <a:spcBef>
                <a:spcPts val="0"/>
              </a:spcBef>
              <a:spcAft>
                <a:spcPts val="0"/>
              </a:spcAft>
              <a:buNone/>
            </a:pPr>
            <a:r>
              <a:rPr lang="en"/>
              <a:t>- This chart does not include pumping, but it does include the other three components. At any point in the graph following full development (after the staged development), the sum of the storage, ET capture, and interbasin flow sum to the total pumping rate: 61K AFA.</a:t>
            </a:r>
            <a:endParaRPr/>
          </a:p>
          <a:p>
            <a:pPr marL="0" lvl="0" indent="0" algn="l" rtl="0">
              <a:spcBef>
                <a:spcPts val="0"/>
              </a:spcBef>
              <a:spcAft>
                <a:spcPts val="0"/>
              </a:spcAft>
              <a:buNone/>
            </a:pPr>
            <a:r>
              <a:rPr lang="en"/>
              <a:t>- EXPLAIN CHART</a:t>
            </a:r>
            <a:endParaRPr/>
          </a:p>
          <a:p>
            <a:pPr marL="0" lvl="0" indent="0" algn="l" rtl="0">
              <a:spcBef>
                <a:spcPts val="0"/>
              </a:spcBef>
              <a:spcAft>
                <a:spcPts val="0"/>
              </a:spcAft>
              <a:buNone/>
            </a:pPr>
            <a:r>
              <a:rPr lang="en"/>
              <a:t>	- ET CAPTURE FLATLINES AT 45K AFA (~75%)</a:t>
            </a:r>
            <a:endParaRPr/>
          </a:p>
          <a:p>
            <a:pPr marL="0" lvl="0" indent="0" algn="l" rtl="0">
              <a:spcBef>
                <a:spcPts val="0"/>
              </a:spcBef>
              <a:spcAft>
                <a:spcPts val="0"/>
              </a:spcAft>
              <a:buNone/>
            </a:pPr>
            <a:r>
              <a:rPr lang="en"/>
              <a:t>	- STORAGE (~0 after 2000 years)</a:t>
            </a:r>
            <a:endParaRPr/>
          </a:p>
          <a:p>
            <a:pPr marL="0" lvl="0" indent="0" algn="l" rtl="0">
              <a:spcBef>
                <a:spcPts val="0"/>
              </a:spcBef>
              <a:spcAft>
                <a:spcPts val="0"/>
              </a:spcAft>
              <a:buNone/>
            </a:pPr>
            <a:r>
              <a:rPr lang="en"/>
              <a:t>	- INTERBASIN FLOW 15K AFA (~25%)</a:t>
            </a:r>
            <a:endParaRPr/>
          </a:p>
          <a:p>
            <a:pPr marL="0" lvl="0" indent="0" algn="l" rtl="0">
              <a:spcBef>
                <a:spcPts val="0"/>
              </a:spcBef>
              <a:spcAft>
                <a:spcPts val="0"/>
              </a:spcAft>
              <a:buNone/>
            </a:pPr>
            <a:r>
              <a:rPr lang="en"/>
              <a:t>- One of the significant findings from these results is the change in interbasin flow. This is a positive value which means that there is a net inflow from adjacent basins to Spring Valley.</a:t>
            </a:r>
            <a:endParaRPr/>
          </a:p>
          <a:p>
            <a:pPr marL="0" lvl="0" indent="0" algn="l" rtl="0">
              <a:spcBef>
                <a:spcPts val="0"/>
              </a:spcBef>
              <a:spcAft>
                <a:spcPts val="0"/>
              </a:spcAft>
              <a:buNone/>
            </a:pPr>
            <a:r>
              <a:rPr lang="en"/>
              <a:t>- So essentially, interbasin flow can be thought of as groundwater mining from adjacent basins.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60aa85c0a_0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60aa85c0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NUMBERS - at 2000 years)</a:t>
            </a:r>
            <a:endParaRPr/>
          </a:p>
          <a:p>
            <a:pPr marL="457200" lvl="0" indent="-298450" algn="l" rtl="0">
              <a:spcBef>
                <a:spcPts val="0"/>
              </a:spcBef>
              <a:spcAft>
                <a:spcPts val="0"/>
              </a:spcAft>
              <a:buSzPts val="1100"/>
              <a:buChar char="-"/>
            </a:pPr>
            <a:r>
              <a:rPr lang="en"/>
              <a:t>HAMLIN (8844 AFA) (-6734 → 2110)</a:t>
            </a:r>
            <a:endParaRPr/>
          </a:p>
          <a:p>
            <a:pPr marL="457200" lvl="0" indent="-298450" algn="l" rtl="0">
              <a:spcBef>
                <a:spcPts val="0"/>
              </a:spcBef>
              <a:spcAft>
                <a:spcPts val="0"/>
              </a:spcAft>
              <a:buSzPts val="1100"/>
              <a:buChar char="-"/>
            </a:pPr>
            <a:r>
              <a:rPr lang="en"/>
              <a:t>LAKE (3277 AFA) (-727 → 2550)</a:t>
            </a:r>
            <a:endParaRPr/>
          </a:p>
          <a:p>
            <a:pPr marL="457200" lvl="0" indent="-298450" algn="l" rtl="0">
              <a:spcBef>
                <a:spcPts val="0"/>
              </a:spcBef>
              <a:spcAft>
                <a:spcPts val="0"/>
              </a:spcAft>
              <a:buSzPts val="1100"/>
              <a:buChar char="-"/>
            </a:pPr>
            <a:r>
              <a:rPr lang="en"/>
              <a:t>Steptoe (2218 AFA)  (7781 → 10000)</a:t>
            </a:r>
            <a:endParaRPr/>
          </a:p>
          <a:p>
            <a:pPr marL="0" lvl="0" indent="0" algn="l" rtl="0">
              <a:spcBef>
                <a:spcPts val="0"/>
              </a:spcBef>
              <a:spcAft>
                <a:spcPts val="0"/>
              </a:spcAft>
              <a:buNone/>
            </a:pPr>
            <a:endParaRPr/>
          </a:p>
          <a:p>
            <a:pPr marL="0" lvl="0" indent="0" algn="l" rtl="0">
              <a:spcBef>
                <a:spcPts val="0"/>
              </a:spcBef>
              <a:spcAft>
                <a:spcPts val="0"/>
              </a:spcAft>
              <a:buNone/>
            </a:pPr>
            <a:r>
              <a:rPr lang="en"/>
              <a:t>- SNWA has argued that safe yield should be based solely on a simple water budget analysis. In the context of that debate, we have mainly focused on ET capture. But this slide illustrates that it goes beyond ET capture. If you don’t consider the well locations when approving water allocations, you may end up with a system that draws a substantial amount of water from adjacent basins.</a:t>
            </a:r>
            <a:endParaRPr/>
          </a:p>
          <a:p>
            <a:pPr marL="0" lvl="0" indent="0" algn="l" rtl="0">
              <a:spcBef>
                <a:spcPts val="0"/>
              </a:spcBef>
              <a:spcAft>
                <a:spcPts val="0"/>
              </a:spcAft>
              <a:buNone/>
            </a:pPr>
            <a:endParaRPr/>
          </a:p>
          <a:p>
            <a:pPr marL="0" lvl="0" indent="0" algn="l" rtl="0">
              <a:spcBef>
                <a:spcPts val="0"/>
              </a:spcBef>
              <a:spcAft>
                <a:spcPts val="0"/>
              </a:spcAft>
              <a:buNone/>
            </a:pPr>
            <a:r>
              <a:rPr lang="en"/>
              <a:t>- The change in discharge to adjacent valleys is especially problematic given that the State Engineer specifically stated the following in the Ruling 6164:</a:t>
            </a:r>
            <a:endParaRPr/>
          </a:p>
          <a:p>
            <a:pPr marL="0" lvl="0" indent="0" algn="l" rtl="0">
              <a:spcBef>
                <a:spcPts val="0"/>
              </a:spcBef>
              <a:spcAft>
                <a:spcPts val="0"/>
              </a:spcAft>
              <a:buNone/>
            </a:pPr>
            <a:r>
              <a:rPr lang="en"/>
              <a:t>(READ STATEMENT)</a:t>
            </a:r>
            <a:endParaRPr/>
          </a:p>
          <a:p>
            <a:pPr marL="0" lvl="0" indent="0" algn="l" rtl="0">
              <a:spcBef>
                <a:spcPts val="0"/>
              </a:spcBef>
              <a:spcAft>
                <a:spcPts val="0"/>
              </a:spcAft>
              <a:buNone/>
            </a:pPr>
            <a:endParaRPr/>
          </a:p>
          <a:p>
            <a:pPr marL="0" lvl="0" indent="0" algn="l" rtl="0">
              <a:spcBef>
                <a:spcPts val="0"/>
              </a:spcBef>
              <a:spcAft>
                <a:spcPts val="0"/>
              </a:spcAft>
              <a:buNone/>
            </a:pPr>
            <a:r>
              <a:rPr lang="en"/>
              <a:t>- Unfortunately, both the CCRP model and basic groundwater hydraulics indicate that the interbasin flow will change in a manner that will harm water users in adjacent valleys and inhibit equilibrium conditions in Spring Valley.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a0875ee32_0_25:notes"/>
          <p:cNvSpPr>
            <a:spLocks noGrp="1" noRot="1" noChangeAspect="1"/>
          </p:cNvSpPr>
          <p:nvPr>
            <p:ph type="sldImg" idx="2"/>
          </p:nvPr>
        </p:nvSpPr>
        <p:spPr>
          <a:xfrm>
            <a:off x="1144588"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 name="Google Shape;65;g2a0875ee32_0_25:notes"/>
          <p:cNvSpPr txBox="1">
            <a:spLocks noGrp="1"/>
          </p:cNvSpPr>
          <p:nvPr>
            <p:ph type="body" idx="1"/>
          </p:nvPr>
        </p:nvSpPr>
        <p:spPr>
          <a:xfrm>
            <a:off x="686098" y="4343703"/>
            <a:ext cx="5485800" cy="4113900"/>
          </a:xfrm>
          <a:prstGeom prst="rect">
            <a:avLst/>
          </a:prstGeom>
          <a:noFill/>
          <a:ln>
            <a:noFill/>
          </a:ln>
        </p:spPr>
        <p:txBody>
          <a:bodyPr spcFirstLastPara="1" wrap="square" lIns="91100" tIns="45550" rIns="91100" bIns="45550" anchor="t" anchorCtr="0">
            <a:noAutofit/>
          </a:bodyPr>
          <a:lstStyle/>
          <a:p>
            <a:pPr marL="0" marR="0" lvl="0" indent="0" algn="l" rtl="0">
              <a:spcBef>
                <a:spcPts val="0"/>
              </a:spcBef>
              <a:spcAft>
                <a:spcPts val="0"/>
              </a:spcAft>
              <a:buNone/>
            </a:pPr>
            <a:r>
              <a:rPr lang="en" sz="1100" b="0" i="0" u="none" strike="noStrike" cap="none">
                <a:solidFill>
                  <a:schemeClr val="dk1"/>
                </a:solidFill>
                <a:latin typeface="Arial"/>
                <a:ea typeface="Arial"/>
                <a:cs typeface="Arial"/>
                <a:sym typeface="Arial"/>
              </a:rPr>
              <a:t>Pat Mulroy – Head of SNWA</a:t>
            </a:r>
            <a:endParaRPr sz="1100" b="0" i="0" u="none" strike="noStrike" cap="none">
              <a:solidFill>
                <a:schemeClr val="dk1"/>
              </a:solidFill>
              <a:latin typeface="Arial"/>
              <a:ea typeface="Arial"/>
              <a:cs typeface="Arial"/>
              <a:sym typeface="Arial"/>
            </a:endParaRPr>
          </a:p>
        </p:txBody>
      </p:sp>
      <p:sp>
        <p:nvSpPr>
          <p:cNvPr id="66" name="Google Shape;66;g2a0875ee32_0_25:notes"/>
          <p:cNvSpPr txBox="1">
            <a:spLocks noGrp="1"/>
          </p:cNvSpPr>
          <p:nvPr>
            <p:ph type="sldNum" idx="12"/>
          </p:nvPr>
        </p:nvSpPr>
        <p:spPr>
          <a:xfrm>
            <a:off x="3884414" y="8685894"/>
            <a:ext cx="2972100" cy="4566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2</a:t>
            </a:fld>
            <a:endParaRPr sz="12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625058d5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625058d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Whenever you do a computer simulation, you need to step back and consider whether the model results make sense from a conceptual point of view. To do this, I would like to refer to this figure from CPB Exh 25. </a:t>
            </a:r>
            <a:endParaRPr/>
          </a:p>
          <a:p>
            <a:pPr marL="0" lvl="0" indent="0" algn="l" rtl="0">
              <a:spcBef>
                <a:spcPts val="0"/>
              </a:spcBef>
              <a:spcAft>
                <a:spcPts val="0"/>
              </a:spcAft>
              <a:buNone/>
            </a:pPr>
            <a:r>
              <a:rPr lang="en"/>
              <a:t>(DISCUSS MAIN FEATURES OF FIGURE)</a:t>
            </a:r>
            <a:endParaRPr/>
          </a:p>
          <a:p>
            <a:pPr marL="0" lvl="0" indent="0" algn="l" rtl="0">
              <a:spcBef>
                <a:spcPts val="0"/>
              </a:spcBef>
              <a:spcAft>
                <a:spcPts val="0"/>
              </a:spcAft>
              <a:buNone/>
            </a:pPr>
            <a:r>
              <a:rPr lang="en"/>
              <a:t>- Recall the hypothetical 100-mile long, 1-mile wide hypothetical basin I discussed earlier. This is also large and narrow and suffers from an improperly designed well field that is unable to come to equilibrium.</a:t>
            </a:r>
            <a:endParaRPr/>
          </a:p>
          <a:p>
            <a:pPr marL="0" lvl="0" indent="0" algn="l" rtl="0">
              <a:spcBef>
                <a:spcPts val="0"/>
              </a:spcBef>
              <a:spcAft>
                <a:spcPts val="0"/>
              </a:spcAft>
              <a:buNone/>
            </a:pPr>
            <a:r>
              <a:rPr lang="en"/>
              <a:t>- The ability of a well field to capture discharge and avoid perpetual GW mining is a function of </a:t>
            </a:r>
            <a:endParaRPr/>
          </a:p>
          <a:p>
            <a:pPr marL="0" lvl="0" indent="457200" algn="l" rtl="0">
              <a:spcBef>
                <a:spcPts val="0"/>
              </a:spcBef>
              <a:spcAft>
                <a:spcPts val="0"/>
              </a:spcAft>
              <a:buNone/>
            </a:pPr>
            <a:r>
              <a:rPr lang="en"/>
              <a:t>- the location of the wells relative to the discharge zones</a:t>
            </a:r>
            <a:endParaRPr/>
          </a:p>
          <a:p>
            <a:pPr marL="0" lvl="0" indent="457200" algn="l" rtl="0">
              <a:spcBef>
                <a:spcPts val="0"/>
              </a:spcBef>
              <a:spcAft>
                <a:spcPts val="0"/>
              </a:spcAft>
              <a:buNone/>
            </a:pPr>
            <a:r>
              <a:rPr lang="en"/>
              <a:t>- the geometry of the basin</a:t>
            </a:r>
            <a:endParaRPr/>
          </a:p>
          <a:p>
            <a:pPr marL="0" lvl="0" indent="457200" algn="l" rtl="0">
              <a:spcBef>
                <a:spcPts val="0"/>
              </a:spcBef>
              <a:spcAft>
                <a:spcPts val="0"/>
              </a:spcAft>
              <a:buNone/>
            </a:pPr>
            <a:r>
              <a:rPr lang="en"/>
              <a:t>- the hydraulic properties of the basin</a:t>
            </a:r>
            <a:endParaRPr/>
          </a:p>
          <a:p>
            <a:pPr marL="0" lvl="0" indent="0" algn="l" rtl="0">
              <a:spcBef>
                <a:spcPts val="0"/>
              </a:spcBef>
              <a:spcAft>
                <a:spcPts val="0"/>
              </a:spcAft>
              <a:buNone/>
            </a:pPr>
            <a:r>
              <a:rPr lang="en"/>
              <a:t>- In this case, the main ET discharge zone is in the north (70% vs 30%)</a:t>
            </a:r>
            <a:endParaRPr/>
          </a:p>
          <a:p>
            <a:pPr marL="0" lvl="0" indent="0" algn="l" rtl="0">
              <a:spcBef>
                <a:spcPts val="0"/>
              </a:spcBef>
              <a:spcAft>
                <a:spcPts val="0"/>
              </a:spcAft>
              <a:buNone/>
            </a:pPr>
            <a:r>
              <a:rPr lang="en"/>
              <a:t>- As the aggregate cone of depression grows, it dewaters the southern part of the basin.</a:t>
            </a:r>
            <a:endParaRPr/>
          </a:p>
          <a:p>
            <a:pPr marL="0" lvl="0" indent="0" algn="l" rtl="0">
              <a:spcBef>
                <a:spcPts val="0"/>
              </a:spcBef>
              <a:spcAft>
                <a:spcPts val="0"/>
              </a:spcAft>
              <a:buNone/>
            </a:pPr>
            <a:r>
              <a:rPr lang="en"/>
              <a:t>- This changes the hydraulic gradients between Spring Valley and adjacent valleys. </a:t>
            </a:r>
            <a:endParaRPr/>
          </a:p>
          <a:p>
            <a:pPr marL="0" lvl="0" indent="0" algn="l" rtl="0">
              <a:spcBef>
                <a:spcPts val="0"/>
              </a:spcBef>
              <a:spcAft>
                <a:spcPts val="0"/>
              </a:spcAft>
              <a:buNone/>
            </a:pPr>
            <a:r>
              <a:rPr lang="en"/>
              <a:t>- The adjacent valleys are closer to the wells than the main discharge zones.</a:t>
            </a:r>
            <a:endParaRPr/>
          </a:p>
          <a:p>
            <a:pPr marL="0" lvl="0" indent="0" algn="l" rtl="0">
              <a:spcBef>
                <a:spcPts val="0"/>
              </a:spcBef>
              <a:spcAft>
                <a:spcPts val="0"/>
              </a:spcAft>
              <a:buNone/>
            </a:pPr>
            <a:r>
              <a:rPr lang="en"/>
              <a:t>- Thus, water is mined from adjacent basins and from Spring valley storage and the system never comes to equilibrium. </a:t>
            </a:r>
            <a:endParaRPr/>
          </a:p>
          <a:p>
            <a:pPr marL="0" lvl="0" indent="0" algn="l" rtl="0">
              <a:spcBef>
                <a:spcPts val="0"/>
              </a:spcBef>
              <a:spcAft>
                <a:spcPts val="0"/>
              </a:spcAft>
              <a:buNone/>
            </a:pPr>
            <a:r>
              <a:rPr lang="en"/>
              <a:t>- This is precisely what we would expect.</a:t>
            </a:r>
            <a:endParaRPr/>
          </a:p>
          <a:p>
            <a:pPr marL="0" lvl="0" indent="0" algn="l" rtl="0">
              <a:spcBef>
                <a:spcPts val="0"/>
              </a:spcBef>
              <a:spcAft>
                <a:spcPts val="0"/>
              </a:spcAft>
              <a:buNone/>
            </a:pPr>
            <a:r>
              <a:rPr lang="en"/>
              <a:t>- This illustrates why a water balance method is flawed.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60aa85c0a_0_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60aa85c0a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Now that we have answered the question of equilibrium, I would like to review a second set of simulations performed that specifically address directive #2 in the remand ruling</a:t>
            </a:r>
            <a:endParaRPr/>
          </a:p>
          <a:p>
            <a:pPr marL="0" lvl="0" indent="0" algn="l" rtl="0">
              <a:spcBef>
                <a:spcPts val="0"/>
              </a:spcBef>
              <a:spcAft>
                <a:spcPts val="0"/>
              </a:spcAft>
              <a:buNone/>
            </a:pPr>
            <a:r>
              <a:rPr lang="en"/>
              <a:t>(READ THE DIRECTIVE)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60aa85c0a_0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60aa85c0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Having established that the system will never reach equilibrium pumping at the full rate, we used the SNWA CCRP model to determine if there is a reduced appropriation rate that would result in complete ET capture and thereby achieve an equilibrium condition.</a:t>
            </a:r>
            <a:endParaRPr/>
          </a:p>
          <a:p>
            <a:pPr marL="0" lvl="0" indent="0" algn="l" rtl="0">
              <a:spcBef>
                <a:spcPts val="0"/>
              </a:spcBef>
              <a:spcAft>
                <a:spcPts val="0"/>
              </a:spcAft>
              <a:buNone/>
            </a:pPr>
            <a:r>
              <a:rPr lang="en"/>
              <a:t>-  To accomplish this, we took the SNWA model, and proportionally reduced the pumping rate to 90%, 80%, 70%, etc. down to 10% of the 61K AFA value and ran a simulation using each of these values.</a:t>
            </a:r>
            <a:endParaRPr/>
          </a:p>
          <a:p>
            <a:pPr marL="0" lvl="0" indent="0" algn="l" rtl="0">
              <a:spcBef>
                <a:spcPts val="0"/>
              </a:spcBef>
              <a:spcAft>
                <a:spcPts val="0"/>
              </a:spcAft>
              <a:buNone/>
            </a:pPr>
            <a:r>
              <a:rPr lang="en"/>
              <a:t>- The objective was to plot ET capture vs fractional pumping to facilitate finding a fractional rate at which ET capture is accomplished. In each of these cases, complete ET capture occurs when the net change in ET is equivalent to the fractional pumping rate. </a:t>
            </a:r>
            <a:endParaRPr/>
          </a:p>
          <a:p>
            <a:pPr marL="0" lvl="0" indent="0" algn="l" rtl="0">
              <a:spcBef>
                <a:spcPts val="0"/>
              </a:spcBef>
              <a:spcAft>
                <a:spcPts val="0"/>
              </a:spcAft>
              <a:buNone/>
            </a:pPr>
            <a:r>
              <a:rPr lang="en"/>
              <a:t>- The pumping rates associated with each fraction are shown in this table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60aa85c0a_0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60aa85c0a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figure illustrates the ET capture vs time for each of the fractional pumping simulations, normalized to a percentage of the associated fractional pumping rate. </a:t>
            </a:r>
            <a:endParaRPr/>
          </a:p>
          <a:p>
            <a:pPr marL="0" lvl="0" indent="0" algn="l" rtl="0">
              <a:spcBef>
                <a:spcPts val="0"/>
              </a:spcBef>
              <a:spcAft>
                <a:spcPts val="0"/>
              </a:spcAft>
              <a:buNone/>
            </a:pPr>
            <a:r>
              <a:rPr lang="en"/>
              <a:t>- Complete ET capture would be indicated by one of these curves approaching the 100% line at the top.</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77947400e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77947400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Based on these simulations, we came to this conclusion in our report, relative to Remand Ruling #2.</a:t>
            </a:r>
            <a:endParaRPr/>
          </a:p>
          <a:p>
            <a:pPr marL="0" lvl="0" indent="0" algn="l" rtl="0">
              <a:spcBef>
                <a:spcPts val="0"/>
              </a:spcBef>
              <a:spcAft>
                <a:spcPts val="0"/>
              </a:spcAft>
              <a:buNone/>
            </a:pPr>
            <a:r>
              <a:rPr lang="en"/>
              <a:t>(READ STATEMENT)</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478c15d9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4478c15d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ac2954007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ac295400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ac2954007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ac2954007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https://ngwa.onlinelibrary.wiley.com/doi/epdf/10.1111/gwat.13364 </a:t>
            </a:r>
          </a:p>
        </p:txBody>
      </p:sp>
    </p:spTree>
    <p:extLst>
      <p:ext uri="{BB962C8B-B14F-4D97-AF65-F5344CB8AC3E}">
        <p14:creationId xmlns:p14="http://schemas.microsoft.com/office/powerpoint/2010/main" val="690996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a0875ee32_0_34:notes"/>
          <p:cNvSpPr txBox="1">
            <a:spLocks noGrp="1"/>
          </p:cNvSpPr>
          <p:nvPr>
            <p:ph type="body" idx="1"/>
          </p:nvPr>
        </p:nvSpPr>
        <p:spPr>
          <a:xfrm>
            <a:off x="686098" y="4343703"/>
            <a:ext cx="5485800" cy="41139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endParaRPr/>
          </a:p>
        </p:txBody>
      </p:sp>
      <p:sp>
        <p:nvSpPr>
          <p:cNvPr id="76" name="Google Shape;76;g2a0875ee32_0_34:notes"/>
          <p:cNvSpPr>
            <a:spLocks noGrp="1" noRot="1" noChangeAspect="1"/>
          </p:cNvSpPr>
          <p:nvPr>
            <p:ph type="sldImg" idx="2"/>
          </p:nvPr>
        </p:nvSpPr>
        <p:spPr>
          <a:xfrm>
            <a:off x="1180207" y="686405"/>
            <a:ext cx="45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a0875ee32_0_42:notes"/>
          <p:cNvSpPr>
            <a:spLocks noGrp="1" noRot="1" noChangeAspect="1"/>
          </p:cNvSpPr>
          <p:nvPr>
            <p:ph type="sldImg" idx="2"/>
          </p:nvPr>
        </p:nvSpPr>
        <p:spPr>
          <a:xfrm>
            <a:off x="1180207" y="686405"/>
            <a:ext cx="4500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5" name="Google Shape;85;g2a0875ee32_0_42:notes"/>
          <p:cNvSpPr txBox="1">
            <a:spLocks noGrp="1"/>
          </p:cNvSpPr>
          <p:nvPr>
            <p:ph type="body" idx="1"/>
          </p:nvPr>
        </p:nvSpPr>
        <p:spPr>
          <a:xfrm>
            <a:off x="686098" y="4343703"/>
            <a:ext cx="5485800" cy="4113900"/>
          </a:xfrm>
          <a:prstGeom prst="rect">
            <a:avLst/>
          </a:prstGeom>
          <a:noFill/>
          <a:ln>
            <a:noFill/>
          </a:ln>
        </p:spPr>
        <p:txBody>
          <a:bodyPr spcFirstLastPara="1" wrap="square" lIns="91100" tIns="45550" rIns="91100" bIns="45550" anchor="t" anchorCtr="0">
            <a:noAutofit/>
          </a:bodyPr>
          <a:lstStyle/>
          <a:p>
            <a:pPr marL="0" marR="0" lvl="0" indent="0" algn="l" rtl="0">
              <a:spcBef>
                <a:spcPts val="0"/>
              </a:spcBef>
              <a:spcAft>
                <a:spcPts val="0"/>
              </a:spcAft>
              <a:buNone/>
            </a:pPr>
            <a:r>
              <a:rPr lang="en" sz="1100" b="0" i="0" u="none" strike="noStrike" cap="none">
                <a:solidFill>
                  <a:schemeClr val="dk1"/>
                </a:solidFill>
                <a:latin typeface="Arial"/>
                <a:ea typeface="Arial"/>
                <a:cs typeface="Arial"/>
                <a:sym typeface="Arial"/>
              </a:rPr>
              <a:t>Conceptual Model of Groundwater Flow for the Central Carbonate-Rock Province: Clark, Lincoln, and White Pine Counties Groundwater Development Project, SNWA, November 2009.</a:t>
            </a:r>
            <a:endParaRPr sz="1100" b="0" i="0" u="none" strike="noStrike" cap="none">
              <a:solidFill>
                <a:schemeClr val="dk1"/>
              </a:solidFill>
              <a:latin typeface="Arial"/>
              <a:ea typeface="Arial"/>
              <a:cs typeface="Arial"/>
              <a:sym typeface="Arial"/>
            </a:endParaRPr>
          </a:p>
          <a:p>
            <a:pPr marL="0" marR="0" lvl="0" indent="0" algn="l" rtl="0">
              <a:spcBef>
                <a:spcPts val="300"/>
              </a:spcBef>
              <a:spcAft>
                <a:spcPts val="0"/>
              </a:spcAft>
              <a:buNone/>
            </a:pPr>
            <a:r>
              <a:rPr lang="en" sz="1100" b="0" i="0" u="none" strike="noStrike" cap="none">
                <a:solidFill>
                  <a:schemeClr val="dk1"/>
                </a:solidFill>
                <a:latin typeface="Arial"/>
                <a:ea typeface="Arial"/>
                <a:cs typeface="Arial"/>
                <a:sym typeface="Arial"/>
              </a:rPr>
              <a:t>Figure 1-2 and plate 1</a:t>
            </a:r>
            <a:endParaRPr sz="1100" b="0" i="0" u="none" strike="noStrike" cap="none">
              <a:solidFill>
                <a:schemeClr val="dk1"/>
              </a:solidFill>
              <a:latin typeface="Arial"/>
              <a:ea typeface="Arial"/>
              <a:cs typeface="Arial"/>
              <a:sym typeface="Arial"/>
            </a:endParaRPr>
          </a:p>
        </p:txBody>
      </p:sp>
      <p:sp>
        <p:nvSpPr>
          <p:cNvPr id="86" name="Google Shape;86;g2a0875ee32_0_42:notes"/>
          <p:cNvSpPr txBox="1">
            <a:spLocks noGrp="1"/>
          </p:cNvSpPr>
          <p:nvPr>
            <p:ph type="sldNum" idx="12"/>
          </p:nvPr>
        </p:nvSpPr>
        <p:spPr>
          <a:xfrm>
            <a:off x="3884414" y="8685894"/>
            <a:ext cx="2972100" cy="4566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4</a:t>
            </a:fld>
            <a:endParaRPr sz="12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a0875ee32_0_52:notes"/>
          <p:cNvSpPr txBox="1">
            <a:spLocks noGrp="1"/>
          </p:cNvSpPr>
          <p:nvPr>
            <p:ph type="body" idx="1"/>
          </p:nvPr>
        </p:nvSpPr>
        <p:spPr>
          <a:xfrm>
            <a:off x="686098" y="4343703"/>
            <a:ext cx="5485800" cy="41139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endParaRPr/>
          </a:p>
        </p:txBody>
      </p:sp>
      <p:sp>
        <p:nvSpPr>
          <p:cNvPr id="96" name="Google Shape;96;g2a0875ee32_0_52:notes"/>
          <p:cNvSpPr>
            <a:spLocks noGrp="1" noRot="1" noChangeAspect="1"/>
          </p:cNvSpPr>
          <p:nvPr>
            <p:ph type="sldImg" idx="2"/>
          </p:nvPr>
        </p:nvSpPr>
        <p:spPr>
          <a:xfrm>
            <a:off x="1180207" y="686405"/>
            <a:ext cx="45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a0875ee32_0_66:notes"/>
          <p:cNvSpPr txBox="1">
            <a:spLocks noGrp="1"/>
          </p:cNvSpPr>
          <p:nvPr>
            <p:ph type="body" idx="1"/>
          </p:nvPr>
        </p:nvSpPr>
        <p:spPr>
          <a:xfrm>
            <a:off x="686098" y="4343703"/>
            <a:ext cx="5485800" cy="41139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endParaRPr/>
          </a:p>
        </p:txBody>
      </p:sp>
      <p:sp>
        <p:nvSpPr>
          <p:cNvPr id="103" name="Google Shape;103;g2a0875ee32_0_66:notes"/>
          <p:cNvSpPr>
            <a:spLocks noGrp="1" noRot="1" noChangeAspect="1"/>
          </p:cNvSpPr>
          <p:nvPr>
            <p:ph type="sldImg" idx="2"/>
          </p:nvPr>
        </p:nvSpPr>
        <p:spPr>
          <a:xfrm>
            <a:off x="1180207" y="686405"/>
            <a:ext cx="45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a0875ee32_0_58:notes"/>
          <p:cNvSpPr>
            <a:spLocks noGrp="1" noRot="1" noChangeAspect="1"/>
          </p:cNvSpPr>
          <p:nvPr>
            <p:ph type="sldImg" idx="2"/>
          </p:nvPr>
        </p:nvSpPr>
        <p:spPr>
          <a:xfrm>
            <a:off x="1180207" y="686405"/>
            <a:ext cx="4500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 name="Google Shape;111;g2a0875ee32_0_58:notes"/>
          <p:cNvSpPr txBox="1">
            <a:spLocks noGrp="1"/>
          </p:cNvSpPr>
          <p:nvPr>
            <p:ph type="body" idx="1"/>
          </p:nvPr>
        </p:nvSpPr>
        <p:spPr>
          <a:xfrm>
            <a:off x="686098" y="4343703"/>
            <a:ext cx="5485800" cy="4113900"/>
          </a:xfrm>
          <a:prstGeom prst="rect">
            <a:avLst/>
          </a:prstGeom>
          <a:noFill/>
          <a:ln>
            <a:noFill/>
          </a:ln>
        </p:spPr>
        <p:txBody>
          <a:bodyPr spcFirstLastPara="1" wrap="square" lIns="91100" tIns="45550" rIns="91100" bIns="45550" anchor="t"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112" name="Google Shape;112;g2a0875ee32_0_58:notes"/>
          <p:cNvSpPr txBox="1">
            <a:spLocks noGrp="1"/>
          </p:cNvSpPr>
          <p:nvPr>
            <p:ph type="sldNum" idx="12"/>
          </p:nvPr>
        </p:nvSpPr>
        <p:spPr>
          <a:xfrm>
            <a:off x="3884414" y="8685894"/>
            <a:ext cx="2972100" cy="4566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7</a:t>
            </a:fld>
            <a:endParaRPr sz="12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a0875ee32_0_73:notes"/>
          <p:cNvSpPr txBox="1">
            <a:spLocks noGrp="1"/>
          </p:cNvSpPr>
          <p:nvPr>
            <p:ph type="body" idx="1"/>
          </p:nvPr>
        </p:nvSpPr>
        <p:spPr>
          <a:xfrm>
            <a:off x="686098" y="4343703"/>
            <a:ext cx="5485800" cy="41139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endParaRPr/>
          </a:p>
        </p:txBody>
      </p:sp>
      <p:sp>
        <p:nvSpPr>
          <p:cNvPr id="120" name="Google Shape;120;g2a0875ee32_0_73:notes"/>
          <p:cNvSpPr>
            <a:spLocks noGrp="1" noRot="1" noChangeAspect="1"/>
          </p:cNvSpPr>
          <p:nvPr>
            <p:ph type="sldImg" idx="2"/>
          </p:nvPr>
        </p:nvSpPr>
        <p:spPr>
          <a:xfrm>
            <a:off x="1144588"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a0875ee32_0_79:notes"/>
          <p:cNvSpPr txBox="1">
            <a:spLocks noGrp="1"/>
          </p:cNvSpPr>
          <p:nvPr>
            <p:ph type="body" idx="1"/>
          </p:nvPr>
        </p:nvSpPr>
        <p:spPr>
          <a:xfrm>
            <a:off x="686098" y="4343703"/>
            <a:ext cx="5485800" cy="41139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endParaRPr sz="1300"/>
          </a:p>
        </p:txBody>
      </p:sp>
      <p:sp>
        <p:nvSpPr>
          <p:cNvPr id="127" name="Google Shape;127;g2a0875ee32_0_79:notes"/>
          <p:cNvSpPr>
            <a:spLocks noGrp="1" noRot="1" noChangeAspect="1"/>
          </p:cNvSpPr>
          <p:nvPr>
            <p:ph type="sldImg" idx="2"/>
          </p:nvPr>
        </p:nvSpPr>
        <p:spPr>
          <a:xfrm>
            <a:off x="1180207" y="686405"/>
            <a:ext cx="4500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155448"/>
            <a:ext cx="8229600" cy="1252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2800"/>
              <a:buNone/>
              <a:defRPr sz="4500" b="1" i="0" u="none" strike="noStrike" cap="none">
                <a:solidFill>
                  <a:srgbClr val="FFC800"/>
                </a:solidFill>
                <a:latin typeface="Calibri"/>
                <a:ea typeface="Calibri"/>
                <a:cs typeface="Calibri"/>
                <a:sym typeface="Calibri"/>
              </a:defRPr>
            </a:lvl1pPr>
            <a:lvl2pPr marL="0" marR="0" lvl="1" indent="0" algn="l" rtl="0">
              <a:spcBef>
                <a:spcPts val="0"/>
              </a:spcBef>
              <a:spcAft>
                <a:spcPts val="0"/>
              </a:spcAft>
              <a:buSzPts val="2800"/>
              <a:buNone/>
              <a:defRPr sz="4500" b="1" i="0" u="none" strike="noStrike" cap="none">
                <a:solidFill>
                  <a:srgbClr val="FFC800"/>
                </a:solidFill>
                <a:latin typeface="Corbel"/>
                <a:ea typeface="Corbel"/>
                <a:cs typeface="Corbel"/>
                <a:sym typeface="Corbel"/>
              </a:defRPr>
            </a:lvl2pPr>
            <a:lvl3pPr marL="0" marR="0" lvl="2" indent="0" algn="l" rtl="0">
              <a:spcBef>
                <a:spcPts val="0"/>
              </a:spcBef>
              <a:spcAft>
                <a:spcPts val="0"/>
              </a:spcAft>
              <a:buSzPts val="2800"/>
              <a:buNone/>
              <a:defRPr sz="4500" b="1" i="0" u="none" strike="noStrike" cap="none">
                <a:solidFill>
                  <a:srgbClr val="FFC800"/>
                </a:solidFill>
                <a:latin typeface="Corbel"/>
                <a:ea typeface="Corbel"/>
                <a:cs typeface="Corbel"/>
                <a:sym typeface="Corbel"/>
              </a:defRPr>
            </a:lvl3pPr>
            <a:lvl4pPr marL="0" marR="0" lvl="3" indent="0" algn="l" rtl="0">
              <a:spcBef>
                <a:spcPts val="0"/>
              </a:spcBef>
              <a:spcAft>
                <a:spcPts val="0"/>
              </a:spcAft>
              <a:buSzPts val="2800"/>
              <a:buNone/>
              <a:defRPr sz="4500" b="1" i="0" u="none" strike="noStrike" cap="none">
                <a:solidFill>
                  <a:srgbClr val="FFC800"/>
                </a:solidFill>
                <a:latin typeface="Corbel"/>
                <a:ea typeface="Corbel"/>
                <a:cs typeface="Corbel"/>
                <a:sym typeface="Corbel"/>
              </a:defRPr>
            </a:lvl4pPr>
            <a:lvl5pPr marL="0" marR="0" lvl="4" indent="0" algn="l" rtl="0">
              <a:spcBef>
                <a:spcPts val="0"/>
              </a:spcBef>
              <a:spcAft>
                <a:spcPts val="0"/>
              </a:spcAft>
              <a:buSzPts val="2800"/>
              <a:buNone/>
              <a:defRPr sz="4500" b="1" i="0" u="none" strike="noStrike" cap="none">
                <a:solidFill>
                  <a:srgbClr val="FFC800"/>
                </a:solidFill>
                <a:latin typeface="Corbel"/>
                <a:ea typeface="Corbel"/>
                <a:cs typeface="Corbel"/>
                <a:sym typeface="Corbel"/>
              </a:defRPr>
            </a:lvl5pPr>
            <a:lvl6pPr marL="457200" marR="0" lvl="5" indent="0" algn="l" rtl="0">
              <a:spcBef>
                <a:spcPts val="0"/>
              </a:spcBef>
              <a:spcAft>
                <a:spcPts val="0"/>
              </a:spcAft>
              <a:buSzPts val="2800"/>
              <a:buNone/>
              <a:defRPr sz="4500" b="1" i="0" u="none" strike="noStrike" cap="none">
                <a:solidFill>
                  <a:srgbClr val="FFC800"/>
                </a:solidFill>
                <a:latin typeface="Corbel"/>
                <a:ea typeface="Corbel"/>
                <a:cs typeface="Corbel"/>
                <a:sym typeface="Corbel"/>
              </a:defRPr>
            </a:lvl6pPr>
            <a:lvl7pPr marL="914400" marR="0" lvl="6" indent="0" algn="l" rtl="0">
              <a:spcBef>
                <a:spcPts val="0"/>
              </a:spcBef>
              <a:spcAft>
                <a:spcPts val="0"/>
              </a:spcAft>
              <a:buSzPts val="2800"/>
              <a:buNone/>
              <a:defRPr sz="4500" b="1" i="0" u="none" strike="noStrike" cap="none">
                <a:solidFill>
                  <a:srgbClr val="FFC800"/>
                </a:solidFill>
                <a:latin typeface="Corbel"/>
                <a:ea typeface="Corbel"/>
                <a:cs typeface="Corbel"/>
                <a:sym typeface="Corbel"/>
              </a:defRPr>
            </a:lvl7pPr>
            <a:lvl8pPr marL="1371600" marR="0" lvl="7" indent="0" algn="l" rtl="0">
              <a:spcBef>
                <a:spcPts val="0"/>
              </a:spcBef>
              <a:spcAft>
                <a:spcPts val="0"/>
              </a:spcAft>
              <a:buSzPts val="2800"/>
              <a:buNone/>
              <a:defRPr sz="4500" b="1" i="0" u="none" strike="noStrike" cap="none">
                <a:solidFill>
                  <a:srgbClr val="FFC800"/>
                </a:solidFill>
                <a:latin typeface="Corbel"/>
                <a:ea typeface="Corbel"/>
                <a:cs typeface="Corbel"/>
                <a:sym typeface="Corbel"/>
              </a:defRPr>
            </a:lvl8pPr>
            <a:lvl9pPr marL="1828800" marR="0" lvl="8" indent="0" algn="l" rtl="0">
              <a:spcBef>
                <a:spcPts val="0"/>
              </a:spcBef>
              <a:spcAft>
                <a:spcPts val="0"/>
              </a:spcAft>
              <a:buSzPts val="2800"/>
              <a:buNone/>
              <a:defRPr sz="4500" b="1" i="0" u="none" strike="noStrike" cap="none">
                <a:solidFill>
                  <a:srgbClr val="FFC800"/>
                </a:solidFill>
                <a:latin typeface="Corbel"/>
                <a:ea typeface="Corbel"/>
                <a:cs typeface="Corbel"/>
                <a:sym typeface="Corbel"/>
              </a:defRPr>
            </a:lvl9pPr>
          </a:lstStyle>
          <a:p>
            <a:endParaRPr/>
          </a:p>
        </p:txBody>
      </p:sp>
      <p:sp>
        <p:nvSpPr>
          <p:cNvPr id="52" name="Google Shape;52;p13"/>
          <p:cNvSpPr txBox="1">
            <a:spLocks noGrp="1"/>
          </p:cNvSpPr>
          <p:nvPr>
            <p:ph type="body" idx="1"/>
          </p:nvPr>
        </p:nvSpPr>
        <p:spPr>
          <a:xfrm>
            <a:off x="457200" y="1774825"/>
            <a:ext cx="8229600" cy="4626000"/>
          </a:xfrm>
          <a:prstGeom prst="rect">
            <a:avLst/>
          </a:prstGeom>
          <a:noFill/>
          <a:ln>
            <a:noFill/>
          </a:ln>
        </p:spPr>
        <p:txBody>
          <a:bodyPr spcFirstLastPara="1" wrap="square" lIns="91425" tIns="91425" rIns="91425" bIns="91425" anchor="t" anchorCtr="0">
            <a:noAutofit/>
          </a:bodyPr>
          <a:lstStyle>
            <a:lvl1pPr marL="457200" marR="0" lvl="0" indent="-391160" algn="l" rtl="0">
              <a:spcBef>
                <a:spcPts val="0"/>
              </a:spcBef>
              <a:spcAft>
                <a:spcPts val="0"/>
              </a:spcAft>
              <a:buClr>
                <a:schemeClr val="accent1"/>
              </a:buClr>
              <a:buSzPts val="2560"/>
              <a:buFont typeface="Noto Sans Symbols"/>
              <a:buChar char="◼"/>
              <a:defRPr sz="3200" b="0" i="0" u="none" strike="noStrike" cap="none">
                <a:solidFill>
                  <a:schemeClr val="dk1"/>
                </a:solidFill>
                <a:latin typeface="Calibri"/>
                <a:ea typeface="Calibri"/>
                <a:cs typeface="Calibri"/>
                <a:sym typeface="Calibri"/>
              </a:defRPr>
            </a:lvl1pPr>
            <a:lvl2pPr marL="914400" marR="0" lvl="1" indent="-388619" algn="l" rtl="0">
              <a:spcBef>
                <a:spcPts val="560"/>
              </a:spcBef>
              <a:spcAft>
                <a:spcPts val="0"/>
              </a:spcAft>
              <a:buClr>
                <a:schemeClr val="accent2"/>
              </a:buClr>
              <a:buSzPts val="2520"/>
              <a:buFont typeface="Noto Sans Symbols"/>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rgbClr val="E66C7D"/>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rgbClr val="6BB76D"/>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rgbClr val="E88651"/>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accent6"/>
              </a:buClr>
              <a:buSzPts val="2000"/>
              <a:buFont typeface="Noto Sans Symbols"/>
              <a:buChar char="⚫"/>
              <a:defRPr sz="2000" b="0" i="0" u="none" strike="noStrike" cap="none">
                <a:solidFill>
                  <a:schemeClr val="dk1"/>
                </a:solidFill>
                <a:latin typeface="Calibri"/>
                <a:ea typeface="Calibri"/>
                <a:cs typeface="Calibri"/>
                <a:sym typeface="Calibri"/>
              </a:defRPr>
            </a:lvl6pPr>
            <a:lvl7pPr marL="3200400" marR="0" lvl="6" indent="-342900" algn="l" rtl="0">
              <a:spcBef>
                <a:spcPts val="160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1600"/>
              </a:spcBef>
              <a:spcAft>
                <a:spcPts val="0"/>
              </a:spcAft>
              <a:buClr>
                <a:schemeClr val="accent2"/>
              </a:buClr>
              <a:buSzPts val="1800"/>
              <a:buFont typeface="Noto Sans Symbols"/>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1600"/>
              </a:spcBef>
              <a:spcAft>
                <a:spcPts val="1600"/>
              </a:spcAft>
              <a:buClr>
                <a:schemeClr val="accent3"/>
              </a:buClr>
              <a:buSzPts val="18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6477000"/>
            <a:ext cx="2133600" cy="2745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a:solidFill>
                  <a:srgbClr val="414141"/>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4" name="Google Shape;54;p13"/>
          <p:cNvSpPr txBox="1">
            <a:spLocks noGrp="1"/>
          </p:cNvSpPr>
          <p:nvPr>
            <p:ph type="ftr" idx="11"/>
          </p:nvPr>
        </p:nvSpPr>
        <p:spPr>
          <a:xfrm>
            <a:off x="2640013" y="6477000"/>
            <a:ext cx="5508600" cy="2745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a:solidFill>
                  <a:srgbClr val="414141"/>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5" name="Google Shape;55;p13"/>
          <p:cNvSpPr txBox="1">
            <a:spLocks noGrp="1"/>
          </p:cNvSpPr>
          <p:nvPr>
            <p:ph type="sldNum" idx="12"/>
          </p:nvPr>
        </p:nvSpPr>
        <p:spPr>
          <a:xfrm>
            <a:off x="8204200" y="6477000"/>
            <a:ext cx="733500" cy="274500"/>
          </a:xfrm>
          <a:prstGeom prst="rect">
            <a:avLst/>
          </a:prstGeom>
          <a:noFill/>
          <a:ln>
            <a:noFill/>
          </a:ln>
        </p:spPr>
        <p:txBody>
          <a:bodyPr spcFirstLastPara="1" wrap="square" lIns="91425" tIns="45700" rIns="91425" bIns="0" anchor="b" anchorCtr="0">
            <a:noAutofit/>
          </a:bodyPr>
          <a:lstStyle>
            <a:lvl1pPr marL="0" marR="0" lvl="0" indent="0" algn="r" rtl="0">
              <a:spcBef>
                <a:spcPts val="0"/>
              </a:spcBef>
              <a:spcAft>
                <a:spcPts val="0"/>
              </a:spcAft>
              <a:buNone/>
              <a:defRPr sz="1200">
                <a:solidFill>
                  <a:srgbClr val="414141"/>
                </a:solidFill>
                <a:latin typeface="Times New Roman"/>
                <a:ea typeface="Times New Roman"/>
                <a:cs typeface="Times New Roman"/>
                <a:sym typeface="Times New Roman"/>
              </a:defRPr>
            </a:lvl1pPr>
            <a:lvl2pPr marL="0" marR="0" lvl="1" indent="0" algn="r" rtl="0">
              <a:spcBef>
                <a:spcPts val="0"/>
              </a:spcBef>
              <a:spcAft>
                <a:spcPts val="0"/>
              </a:spcAft>
              <a:buNone/>
              <a:defRPr sz="1200">
                <a:solidFill>
                  <a:srgbClr val="414141"/>
                </a:solidFill>
                <a:latin typeface="Times New Roman"/>
                <a:ea typeface="Times New Roman"/>
                <a:cs typeface="Times New Roman"/>
                <a:sym typeface="Times New Roman"/>
              </a:defRPr>
            </a:lvl2pPr>
            <a:lvl3pPr marL="0" marR="0" lvl="2" indent="0" algn="r" rtl="0">
              <a:spcBef>
                <a:spcPts val="0"/>
              </a:spcBef>
              <a:spcAft>
                <a:spcPts val="0"/>
              </a:spcAft>
              <a:buNone/>
              <a:defRPr sz="1200">
                <a:solidFill>
                  <a:srgbClr val="414141"/>
                </a:solidFill>
                <a:latin typeface="Times New Roman"/>
                <a:ea typeface="Times New Roman"/>
                <a:cs typeface="Times New Roman"/>
                <a:sym typeface="Times New Roman"/>
              </a:defRPr>
            </a:lvl3pPr>
            <a:lvl4pPr marL="0" marR="0" lvl="3" indent="0" algn="r" rtl="0">
              <a:spcBef>
                <a:spcPts val="0"/>
              </a:spcBef>
              <a:spcAft>
                <a:spcPts val="0"/>
              </a:spcAft>
              <a:buNone/>
              <a:defRPr sz="1200">
                <a:solidFill>
                  <a:srgbClr val="414141"/>
                </a:solidFill>
                <a:latin typeface="Times New Roman"/>
                <a:ea typeface="Times New Roman"/>
                <a:cs typeface="Times New Roman"/>
                <a:sym typeface="Times New Roman"/>
              </a:defRPr>
            </a:lvl4pPr>
            <a:lvl5pPr marL="0" marR="0" lvl="4" indent="0" algn="r" rtl="0">
              <a:spcBef>
                <a:spcPts val="0"/>
              </a:spcBef>
              <a:spcAft>
                <a:spcPts val="0"/>
              </a:spcAft>
              <a:buNone/>
              <a:defRPr sz="1200">
                <a:solidFill>
                  <a:srgbClr val="414141"/>
                </a:solidFill>
                <a:latin typeface="Times New Roman"/>
                <a:ea typeface="Times New Roman"/>
                <a:cs typeface="Times New Roman"/>
                <a:sym typeface="Times New Roman"/>
              </a:defRPr>
            </a:lvl5pPr>
            <a:lvl6pPr marL="0" marR="0" lvl="5" indent="0" algn="r" rtl="0">
              <a:spcBef>
                <a:spcPts val="0"/>
              </a:spcBef>
              <a:spcAft>
                <a:spcPts val="0"/>
              </a:spcAft>
              <a:buNone/>
              <a:defRPr sz="1200">
                <a:solidFill>
                  <a:srgbClr val="414141"/>
                </a:solidFill>
                <a:latin typeface="Times New Roman"/>
                <a:ea typeface="Times New Roman"/>
                <a:cs typeface="Times New Roman"/>
                <a:sym typeface="Times New Roman"/>
              </a:defRPr>
            </a:lvl6pPr>
            <a:lvl7pPr marL="0" marR="0" lvl="6" indent="0" algn="r" rtl="0">
              <a:spcBef>
                <a:spcPts val="0"/>
              </a:spcBef>
              <a:spcAft>
                <a:spcPts val="0"/>
              </a:spcAft>
              <a:buNone/>
              <a:defRPr sz="1200">
                <a:solidFill>
                  <a:srgbClr val="414141"/>
                </a:solidFill>
                <a:latin typeface="Times New Roman"/>
                <a:ea typeface="Times New Roman"/>
                <a:cs typeface="Times New Roman"/>
                <a:sym typeface="Times New Roman"/>
              </a:defRPr>
            </a:lvl7pPr>
            <a:lvl8pPr marL="0" marR="0" lvl="7" indent="0" algn="r" rtl="0">
              <a:spcBef>
                <a:spcPts val="0"/>
              </a:spcBef>
              <a:spcAft>
                <a:spcPts val="0"/>
              </a:spcAft>
              <a:buNone/>
              <a:defRPr sz="1200">
                <a:solidFill>
                  <a:srgbClr val="414141"/>
                </a:solidFill>
                <a:latin typeface="Times New Roman"/>
                <a:ea typeface="Times New Roman"/>
                <a:cs typeface="Times New Roman"/>
                <a:sym typeface="Times New Roman"/>
              </a:defRPr>
            </a:lvl8pPr>
            <a:lvl9pPr marL="0" marR="0" lvl="8" indent="0" algn="r" rtl="0">
              <a:spcBef>
                <a:spcPts val="0"/>
              </a:spcBef>
              <a:spcAft>
                <a:spcPts val="0"/>
              </a:spcAft>
              <a:buNone/>
              <a:defRPr sz="1200">
                <a:solidFill>
                  <a:srgbClr val="41414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Clr>
                <a:srgbClr val="0000FF"/>
              </a:buClr>
              <a:buSzPts val="2800"/>
              <a:buNone/>
              <a:defRPr b="1">
                <a:solidFill>
                  <a:srgbClr val="0000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00FF"/>
              </a:buClr>
              <a:buSzPts val="2800"/>
              <a:buFont typeface="Calibri"/>
              <a:buNone/>
              <a:defRPr sz="2800" b="1">
                <a:solidFill>
                  <a:srgbClr val="0000FF"/>
                </a:solidFill>
                <a:latin typeface="Calibri"/>
                <a:ea typeface="Calibri"/>
                <a:cs typeface="Calibri"/>
                <a:sym typeface="Calibri"/>
              </a:defRPr>
            </a:lvl1pPr>
            <a:lvl2pPr lvl="1">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2pPr>
            <a:lvl3pPr lvl="2">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3pPr>
            <a:lvl4pPr lvl="3">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4pPr>
            <a:lvl5pPr lvl="4">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5pPr>
            <a:lvl6pPr lvl="5">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6pPr>
            <a:lvl7pPr lvl="6">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7pPr>
            <a:lvl8pPr lvl="7">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8pPr>
            <a:lvl9pPr lvl="8">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Calibri"/>
              <a:buChar char="●"/>
              <a:defRPr sz="1800">
                <a:solidFill>
                  <a:schemeClr val="dk2"/>
                </a:solidFill>
                <a:latin typeface="Calibri"/>
                <a:ea typeface="Calibri"/>
                <a:cs typeface="Calibri"/>
                <a:sym typeface="Calibri"/>
              </a:defRPr>
            </a:lvl1pPr>
            <a:lvl2pPr marL="914400" lvl="1"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marL="1371600" lvl="2"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marL="1828800" lvl="3"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marL="2286000" lvl="4"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marL="2743200" lvl="5"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marL="3200400" lvl="6"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marL="3657600" lvl="7"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marL="4114800" lvl="8" indent="-317500">
              <a:lnSpc>
                <a:spcPct val="115000"/>
              </a:lnSpc>
              <a:spcBef>
                <a:spcPts val="1600"/>
              </a:spcBef>
              <a:spcAft>
                <a:spcPts val="1600"/>
              </a:spcAft>
              <a:buClr>
                <a:schemeClr val="dk2"/>
              </a:buClr>
              <a:buSzPts val="1400"/>
              <a:buFont typeface="Calibri"/>
              <a:buChar char="■"/>
              <a:defRPr>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Calibri"/>
                <a:ea typeface="Calibri"/>
                <a:cs typeface="Calibri"/>
                <a:sym typeface="Calibri"/>
              </a:defRPr>
            </a:lvl1pPr>
            <a:lvl2pPr lvl="1" algn="r">
              <a:buNone/>
              <a:defRPr sz="1000">
                <a:solidFill>
                  <a:schemeClr val="dk2"/>
                </a:solidFill>
                <a:latin typeface="Calibri"/>
                <a:ea typeface="Calibri"/>
                <a:cs typeface="Calibri"/>
                <a:sym typeface="Calibri"/>
              </a:defRPr>
            </a:lvl2pPr>
            <a:lvl3pPr lvl="2" algn="r">
              <a:buNone/>
              <a:defRPr sz="1000">
                <a:solidFill>
                  <a:schemeClr val="dk2"/>
                </a:solidFill>
                <a:latin typeface="Calibri"/>
                <a:ea typeface="Calibri"/>
                <a:cs typeface="Calibri"/>
                <a:sym typeface="Calibri"/>
              </a:defRPr>
            </a:lvl3pPr>
            <a:lvl4pPr lvl="3" algn="r">
              <a:buNone/>
              <a:defRPr sz="1000">
                <a:solidFill>
                  <a:schemeClr val="dk2"/>
                </a:solidFill>
                <a:latin typeface="Calibri"/>
                <a:ea typeface="Calibri"/>
                <a:cs typeface="Calibri"/>
                <a:sym typeface="Calibri"/>
              </a:defRPr>
            </a:lvl4pPr>
            <a:lvl5pPr lvl="4" algn="r">
              <a:buNone/>
              <a:defRPr sz="1000">
                <a:solidFill>
                  <a:schemeClr val="dk2"/>
                </a:solidFill>
                <a:latin typeface="Calibri"/>
                <a:ea typeface="Calibri"/>
                <a:cs typeface="Calibri"/>
                <a:sym typeface="Calibri"/>
              </a:defRPr>
            </a:lvl5pPr>
            <a:lvl6pPr lvl="5" algn="r">
              <a:buNone/>
              <a:defRPr sz="1000">
                <a:solidFill>
                  <a:schemeClr val="dk2"/>
                </a:solidFill>
                <a:latin typeface="Calibri"/>
                <a:ea typeface="Calibri"/>
                <a:cs typeface="Calibri"/>
                <a:sym typeface="Calibri"/>
              </a:defRPr>
            </a:lvl6pPr>
            <a:lvl7pPr lvl="6" algn="r">
              <a:buNone/>
              <a:defRPr sz="1000">
                <a:solidFill>
                  <a:schemeClr val="dk2"/>
                </a:solidFill>
                <a:latin typeface="Calibri"/>
                <a:ea typeface="Calibri"/>
                <a:cs typeface="Calibri"/>
                <a:sym typeface="Calibri"/>
              </a:defRPr>
            </a:lvl7pPr>
            <a:lvl8pPr lvl="7" algn="r">
              <a:buNone/>
              <a:defRPr sz="1000">
                <a:solidFill>
                  <a:schemeClr val="dk2"/>
                </a:solidFill>
                <a:latin typeface="Calibri"/>
                <a:ea typeface="Calibri"/>
                <a:cs typeface="Calibri"/>
                <a:sym typeface="Calibri"/>
              </a:defRPr>
            </a:lvl8pPr>
            <a:lvl9pPr lvl="8" algn="r">
              <a:buNone/>
              <a:defRPr sz="100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11700" y="279476"/>
            <a:ext cx="8520600" cy="27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4800"/>
              <a:t>CASE STUDY</a:t>
            </a:r>
            <a:endParaRPr sz="4800"/>
          </a:p>
          <a:p>
            <a:pPr marL="0" lvl="0" indent="0" algn="l" rtl="0">
              <a:spcBef>
                <a:spcPts val="0"/>
              </a:spcBef>
              <a:spcAft>
                <a:spcPts val="0"/>
              </a:spcAft>
              <a:buNone/>
            </a:pPr>
            <a:r>
              <a:rPr lang="en" sz="3600"/>
              <a:t>Groundwater Modeling and Sustainability - the Great Nevada Water Battle</a:t>
            </a:r>
            <a:endParaRPr sz="3600"/>
          </a:p>
        </p:txBody>
      </p:sp>
      <p:sp>
        <p:nvSpPr>
          <p:cNvPr id="61" name="Google Shape;61;p14"/>
          <p:cNvSpPr txBox="1">
            <a:spLocks noGrp="1"/>
          </p:cNvSpPr>
          <p:nvPr>
            <p:ph type="subTitle" idx="1"/>
          </p:nvPr>
        </p:nvSpPr>
        <p:spPr>
          <a:xfrm>
            <a:off x="311700" y="3036800"/>
            <a:ext cx="8446800" cy="167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Norm Jones</a:t>
            </a:r>
            <a:endParaRPr b="1"/>
          </a:p>
          <a:p>
            <a:pPr marL="0" lvl="0" indent="0" algn="l" rtl="0">
              <a:spcBef>
                <a:spcPts val="0"/>
              </a:spcBef>
              <a:spcAft>
                <a:spcPts val="0"/>
              </a:spcAft>
              <a:buClr>
                <a:schemeClr val="dk1"/>
              </a:buClr>
              <a:buSzPts val="1100"/>
              <a:buFont typeface="Arial"/>
              <a:buNone/>
            </a:pPr>
            <a:r>
              <a:rPr lang="en"/>
              <a:t>Brigham Young University</a:t>
            </a:r>
            <a:endParaRPr/>
          </a:p>
        </p:txBody>
      </p:sp>
      <p:pic>
        <p:nvPicPr>
          <p:cNvPr id="62" name="Google Shape;62;p14"/>
          <p:cNvPicPr preferRelativeResize="0"/>
          <p:nvPr/>
        </p:nvPicPr>
        <p:blipFill>
          <a:blip r:embed="rId3">
            <a:alphaModFix/>
          </a:blip>
          <a:stretch>
            <a:fillRect/>
          </a:stretch>
        </p:blipFill>
        <p:spPr>
          <a:xfrm>
            <a:off x="0" y="5140525"/>
            <a:ext cx="9143998" cy="17174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311700" y="593367"/>
            <a:ext cx="8520600" cy="763500"/>
          </a:xfrm>
          <a:prstGeom prst="rect">
            <a:avLst/>
          </a:prstGeom>
          <a:noFill/>
          <a:ln>
            <a:noFill/>
          </a:ln>
        </p:spPr>
        <p:txBody>
          <a:bodyPr spcFirstLastPara="1" wrap="square" lIns="91425" tIns="45700" rIns="45700" bIns="45700" anchor="ctr" anchorCtr="0">
            <a:noAutofit/>
          </a:bodyPr>
          <a:lstStyle/>
          <a:p>
            <a:pPr marL="0" marR="0" lvl="0" indent="0" algn="l" rtl="0">
              <a:spcBef>
                <a:spcPts val="0"/>
              </a:spcBef>
              <a:spcAft>
                <a:spcPts val="0"/>
              </a:spcAft>
              <a:buNone/>
            </a:pPr>
            <a:r>
              <a:rPr lang="en" sz="4500" b="1" i="0" u="none" strike="noStrike" cap="none">
                <a:solidFill>
                  <a:srgbClr val="0000FF"/>
                </a:solidFill>
                <a:latin typeface="Calibri"/>
                <a:ea typeface="Calibri"/>
                <a:cs typeface="Calibri"/>
                <a:sym typeface="Calibri"/>
              </a:rPr>
              <a:t>Impact on Springs</a:t>
            </a:r>
            <a:endParaRPr sz="4500" b="1" i="0" u="none" strike="noStrike" cap="none">
              <a:solidFill>
                <a:srgbClr val="0000FF"/>
              </a:solidFill>
              <a:latin typeface="Calibri"/>
              <a:ea typeface="Calibri"/>
              <a:cs typeface="Calibri"/>
              <a:sym typeface="Calibri"/>
            </a:endParaRPr>
          </a:p>
        </p:txBody>
      </p:sp>
      <p:pic>
        <p:nvPicPr>
          <p:cNvPr id="137" name="Google Shape;137;p23"/>
          <p:cNvPicPr preferRelativeResize="0"/>
          <p:nvPr/>
        </p:nvPicPr>
        <p:blipFill rotWithShape="1">
          <a:blip r:embed="rId3">
            <a:alphaModFix/>
          </a:blip>
          <a:srcRect/>
          <a:stretch/>
        </p:blipFill>
        <p:spPr>
          <a:xfrm>
            <a:off x="304800" y="2057400"/>
            <a:ext cx="8600450" cy="3810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311700" y="593367"/>
            <a:ext cx="8520600" cy="763500"/>
          </a:xfrm>
          <a:prstGeom prst="rect">
            <a:avLst/>
          </a:prstGeom>
          <a:noFill/>
          <a:ln>
            <a:noFill/>
          </a:ln>
        </p:spPr>
        <p:txBody>
          <a:bodyPr spcFirstLastPara="1" wrap="square" lIns="91425" tIns="45700" rIns="45700" bIns="45700" anchor="ctr" anchorCtr="0">
            <a:noAutofit/>
          </a:bodyPr>
          <a:lstStyle/>
          <a:p>
            <a:pPr marL="0" marR="0" lvl="0" indent="0" algn="l" rtl="0">
              <a:spcBef>
                <a:spcPts val="0"/>
              </a:spcBef>
              <a:spcAft>
                <a:spcPts val="0"/>
              </a:spcAft>
              <a:buNone/>
            </a:pPr>
            <a:r>
              <a:rPr lang="en" sz="4500" b="1" i="0" u="none" strike="noStrike" cap="none">
                <a:solidFill>
                  <a:srgbClr val="0000FF"/>
                </a:solidFill>
                <a:latin typeface="Calibri"/>
                <a:ea typeface="Calibri"/>
                <a:cs typeface="Calibri"/>
                <a:sym typeface="Calibri"/>
              </a:rPr>
              <a:t>Groundwater Mining</a:t>
            </a:r>
            <a:endParaRPr sz="4500" b="1" i="0" u="none" strike="noStrike" cap="none">
              <a:solidFill>
                <a:srgbClr val="0000FF"/>
              </a:solidFill>
              <a:latin typeface="Calibri"/>
              <a:ea typeface="Calibri"/>
              <a:cs typeface="Calibri"/>
              <a:sym typeface="Calibri"/>
            </a:endParaRPr>
          </a:p>
        </p:txBody>
      </p:sp>
      <p:pic>
        <p:nvPicPr>
          <p:cNvPr id="143" name="Google Shape;143;p24"/>
          <p:cNvPicPr preferRelativeResize="0"/>
          <p:nvPr/>
        </p:nvPicPr>
        <p:blipFill rotWithShape="1">
          <a:blip r:embed="rId3">
            <a:alphaModFix/>
          </a:blip>
          <a:srcRect/>
          <a:stretch/>
        </p:blipFill>
        <p:spPr>
          <a:xfrm>
            <a:off x="304799" y="1828800"/>
            <a:ext cx="8651698" cy="3733800"/>
          </a:xfrm>
          <a:prstGeom prst="rect">
            <a:avLst/>
          </a:prstGeom>
          <a:noFill/>
          <a:ln>
            <a:noFill/>
          </a:ln>
        </p:spPr>
      </p:pic>
      <p:sp>
        <p:nvSpPr>
          <p:cNvPr id="144" name="Google Shape;144;p24"/>
          <p:cNvSpPr/>
          <p:nvPr/>
        </p:nvSpPr>
        <p:spPr>
          <a:xfrm rot="927552">
            <a:off x="7279017" y="1634687"/>
            <a:ext cx="524475" cy="1187376"/>
          </a:xfrm>
          <a:prstGeom prst="down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4"/>
          <p:cNvSpPr txBox="1"/>
          <p:nvPr/>
        </p:nvSpPr>
        <p:spPr>
          <a:xfrm>
            <a:off x="6634725" y="593367"/>
            <a:ext cx="2062800" cy="90600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At equilibrium, this line should go flat at 92,000 AFA</a:t>
            </a:r>
            <a:endParaRPr sz="1800" dirty="0"/>
          </a:p>
        </p:txBody>
      </p:sp>
      <p:sp>
        <p:nvSpPr>
          <p:cNvPr id="146" name="Google Shape;146;p24"/>
          <p:cNvSpPr/>
          <p:nvPr/>
        </p:nvSpPr>
        <p:spPr>
          <a:xfrm rot="10054671">
            <a:off x="6756524" y="4004833"/>
            <a:ext cx="524376" cy="1187403"/>
          </a:xfrm>
          <a:prstGeom prst="downArrow">
            <a:avLst>
              <a:gd name="adj1" fmla="val 50000"/>
              <a:gd name="adj2" fmla="val 5000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4"/>
          <p:cNvSpPr txBox="1"/>
          <p:nvPr/>
        </p:nvSpPr>
        <p:spPr>
          <a:xfrm>
            <a:off x="6893700" y="5426150"/>
            <a:ext cx="2062800" cy="65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This line should go to zero</a:t>
            </a:r>
            <a:endParaRPr sz="1800"/>
          </a:p>
        </p:txBody>
      </p:sp>
      <p:sp>
        <p:nvSpPr>
          <p:cNvPr id="148" name="Google Shape;148;p24"/>
          <p:cNvSpPr txBox="1"/>
          <p:nvPr/>
        </p:nvSpPr>
        <p:spPr>
          <a:xfrm>
            <a:off x="425300" y="6028475"/>
            <a:ext cx="6166800" cy="6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This is after 200 years of pumping!</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1000"/>
                                        <p:tgtEl>
                                          <p:spTgt spid="145"/>
                                        </p:tgtEl>
                                      </p:cBhvr>
                                    </p:animEffect>
                                  </p:childTnLst>
                                </p:cTn>
                              </p:par>
                              <p:par>
                                <p:cTn id="8" presetID="10" presetClass="entr" presetSubtype="0"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1000"/>
                                        <p:tgtEl>
                                          <p:spTgt spid="1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fade">
                                      <p:cBhvr>
                                        <p:cTn id="15" dur="1000"/>
                                        <p:tgtEl>
                                          <p:spTgt spid="146"/>
                                        </p:tgtEl>
                                      </p:cBhvr>
                                    </p:animEffect>
                                  </p:childTnLst>
                                </p:cTn>
                              </p:par>
                              <p:par>
                                <p:cTn id="16" presetID="10" presetClass="entr" presetSubtype="0" fill="hold" nodeType="withEffect">
                                  <p:stCondLst>
                                    <p:cond delay="0"/>
                                  </p:stCondLst>
                                  <p:childTnLst>
                                    <p:set>
                                      <p:cBhvr>
                                        <p:cTn id="17" dur="1" fill="hold">
                                          <p:stCondLst>
                                            <p:cond delay="0"/>
                                          </p:stCondLst>
                                        </p:cTn>
                                        <p:tgtEl>
                                          <p:spTgt spid="147"/>
                                        </p:tgtEl>
                                        <p:attrNameLst>
                                          <p:attrName>style.visibility</p:attrName>
                                        </p:attrNameLst>
                                      </p:cBhvr>
                                      <p:to>
                                        <p:strVal val="visible"/>
                                      </p:to>
                                    </p:set>
                                    <p:animEffect transition="in" filter="fade">
                                      <p:cBhvr>
                                        <p:cTn id="18" dur="1000"/>
                                        <p:tgtEl>
                                          <p:spTgt spid="1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8"/>
                                        </p:tgtEl>
                                        <p:attrNameLst>
                                          <p:attrName>style.visibility</p:attrName>
                                        </p:attrNameLst>
                                      </p:cBhvr>
                                      <p:to>
                                        <p:strVal val="visible"/>
                                      </p:to>
                                    </p:set>
                                    <p:animEffect transition="in" filter="fade">
                                      <p:cBhvr>
                                        <p:cTn id="23" dur="1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311700" y="288567"/>
            <a:ext cx="8520600" cy="763500"/>
          </a:xfrm>
          <a:prstGeom prst="rect">
            <a:avLst/>
          </a:prstGeom>
          <a:noFill/>
          <a:ln>
            <a:noFill/>
          </a:ln>
        </p:spPr>
        <p:txBody>
          <a:bodyPr spcFirstLastPara="1" wrap="square" lIns="91425" tIns="45700" rIns="45700" bIns="45700" anchor="ctr" anchorCtr="0">
            <a:noAutofit/>
          </a:bodyPr>
          <a:lstStyle/>
          <a:p>
            <a:pPr marL="0" marR="0" lvl="0" indent="0" algn="l" rtl="0">
              <a:spcBef>
                <a:spcPts val="0"/>
              </a:spcBef>
              <a:spcAft>
                <a:spcPts val="0"/>
              </a:spcAft>
              <a:buNone/>
            </a:pPr>
            <a:r>
              <a:rPr lang="en" sz="4500" b="1" i="0" u="none" strike="noStrike" cap="none">
                <a:solidFill>
                  <a:srgbClr val="0000FF"/>
                </a:solidFill>
                <a:latin typeface="Calibri"/>
                <a:ea typeface="Calibri"/>
                <a:cs typeface="Calibri"/>
                <a:sym typeface="Calibri"/>
              </a:rPr>
              <a:t>Incomplete ET Capture</a:t>
            </a:r>
            <a:endParaRPr sz="4500" b="1" i="0" u="none" strike="noStrike" cap="none">
              <a:solidFill>
                <a:srgbClr val="0000FF"/>
              </a:solidFill>
              <a:latin typeface="Calibri"/>
              <a:ea typeface="Calibri"/>
              <a:cs typeface="Calibri"/>
              <a:sym typeface="Calibri"/>
            </a:endParaRPr>
          </a:p>
        </p:txBody>
      </p:sp>
      <p:pic>
        <p:nvPicPr>
          <p:cNvPr id="160" name="Google Shape;160;p26"/>
          <p:cNvPicPr preferRelativeResize="0"/>
          <p:nvPr/>
        </p:nvPicPr>
        <p:blipFill rotWithShape="1">
          <a:blip r:embed="rId3">
            <a:alphaModFix/>
          </a:blip>
          <a:srcRect/>
          <a:stretch/>
        </p:blipFill>
        <p:spPr>
          <a:xfrm>
            <a:off x="1066800" y="1295400"/>
            <a:ext cx="2743200" cy="5180407"/>
          </a:xfrm>
          <a:prstGeom prst="rect">
            <a:avLst/>
          </a:prstGeom>
          <a:noFill/>
          <a:ln>
            <a:noFill/>
          </a:ln>
        </p:spPr>
      </p:pic>
      <p:pic>
        <p:nvPicPr>
          <p:cNvPr id="161" name="Google Shape;161;p26"/>
          <p:cNvPicPr preferRelativeResize="0"/>
          <p:nvPr/>
        </p:nvPicPr>
        <p:blipFill rotWithShape="1">
          <a:blip r:embed="rId4">
            <a:alphaModFix/>
          </a:blip>
          <a:srcRect/>
          <a:stretch/>
        </p:blipFill>
        <p:spPr>
          <a:xfrm>
            <a:off x="4267200" y="1295400"/>
            <a:ext cx="3962399" cy="51581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311700" y="593367"/>
            <a:ext cx="8520600" cy="763500"/>
          </a:xfrm>
          <a:prstGeom prst="rect">
            <a:avLst/>
          </a:prstGeom>
          <a:noFill/>
          <a:ln>
            <a:noFill/>
          </a:ln>
        </p:spPr>
        <p:txBody>
          <a:bodyPr spcFirstLastPara="1" wrap="square" lIns="91425" tIns="45700" rIns="45700" bIns="45700" anchor="ctr" anchorCtr="0">
            <a:noAutofit/>
          </a:bodyPr>
          <a:lstStyle/>
          <a:p>
            <a:pPr marL="0" marR="0" lvl="0" indent="0" algn="l" rtl="0">
              <a:spcBef>
                <a:spcPts val="0"/>
              </a:spcBef>
              <a:spcAft>
                <a:spcPts val="0"/>
              </a:spcAft>
              <a:buNone/>
            </a:pPr>
            <a:r>
              <a:rPr lang="en" sz="4500" b="1" i="0" u="none" strike="noStrike" cap="none">
                <a:solidFill>
                  <a:srgbClr val="0000FF"/>
                </a:solidFill>
                <a:latin typeface="Arial"/>
                <a:ea typeface="Arial"/>
                <a:cs typeface="Arial"/>
                <a:sym typeface="Arial"/>
              </a:rPr>
              <a:t>2012 State Engineer Ruling</a:t>
            </a:r>
            <a:endParaRPr sz="4500" b="1" i="0" u="none" strike="noStrike" cap="none">
              <a:solidFill>
                <a:srgbClr val="0000FF"/>
              </a:solidFill>
              <a:latin typeface="Arial"/>
              <a:ea typeface="Arial"/>
              <a:cs typeface="Arial"/>
              <a:sym typeface="Arial"/>
            </a:endParaRPr>
          </a:p>
        </p:txBody>
      </p:sp>
      <p:sp>
        <p:nvSpPr>
          <p:cNvPr id="168" name="Google Shape;168;p27"/>
          <p:cNvSpPr txBox="1"/>
          <p:nvPr/>
        </p:nvSpPr>
        <p:spPr>
          <a:xfrm>
            <a:off x="533400" y="1828800"/>
            <a:ext cx="8229600" cy="397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a:solidFill>
                  <a:schemeClr val="dk1"/>
                </a:solidFill>
                <a:latin typeface="Arial"/>
                <a:ea typeface="Arial"/>
                <a:cs typeface="Arial"/>
                <a:sym typeface="Arial"/>
              </a:rPr>
              <a:t>“The State Engineer finds that there is no requirement that the Applicant must show that the proposed well placement will actually be able to fully capture discharge. … There is no practical way to require them to manage their groundwater operations collectively to reach full capture. …</a:t>
            </a:r>
            <a:endParaRPr sz="2800">
              <a:solidFill>
                <a:schemeClr val="dk1"/>
              </a:solidFill>
              <a:latin typeface="Arial"/>
              <a:ea typeface="Arial"/>
              <a:cs typeface="Arial"/>
              <a:sym typeface="Arial"/>
            </a:endParaRPr>
          </a:p>
          <a:p>
            <a:pPr marL="0" marR="0" lvl="0" indent="0" algn="l" rtl="0">
              <a:spcBef>
                <a:spcPts val="0"/>
              </a:spcBef>
              <a:spcAft>
                <a:spcPts val="0"/>
              </a:spcAft>
              <a:buNone/>
            </a:pPr>
            <a:r>
              <a:rPr lang="en" sz="2800">
                <a:solidFill>
                  <a:schemeClr val="dk1"/>
                </a:solidFill>
                <a:latin typeface="Arial"/>
                <a:ea typeface="Arial"/>
                <a:cs typeface="Arial"/>
                <a:sym typeface="Arial"/>
              </a:rPr>
              <a:t>The State Engineer finds that the Applicant is not required to prove capture of ET as a prerequisite to approval of the Applications.”</a:t>
            </a:r>
            <a:endParaRPr sz="2800">
              <a:solidFill>
                <a:schemeClr val="dk1"/>
              </a:solidFill>
              <a:latin typeface="Times New Roman"/>
              <a:ea typeface="Times New Roman"/>
              <a:cs typeface="Times New Roman"/>
              <a:sym typeface="Times New Roman"/>
            </a:endParaRPr>
          </a:p>
        </p:txBody>
      </p:sp>
      <p:sp>
        <p:nvSpPr>
          <p:cNvPr id="169" name="Google Shape;169;p27"/>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0" anchor="b" anchorCtr="0">
            <a:noAutofit/>
          </a:bodyPr>
          <a:lstStyle/>
          <a:p>
            <a:pPr marL="0" lvl="0" indent="0" algn="r" rtl="0">
              <a:spcBef>
                <a:spcPts val="0"/>
              </a:spcBef>
              <a:spcAft>
                <a:spcPts val="0"/>
              </a:spcAft>
              <a:buNone/>
            </a:pPr>
            <a:fld id="{00000000-1234-1234-1234-123412341234}" type="slidenum">
              <a:rPr lang="en" sz="1000">
                <a:solidFill>
                  <a:schemeClr val="dk2"/>
                </a:solidFill>
                <a:latin typeface="Calibri"/>
                <a:ea typeface="Calibri"/>
                <a:cs typeface="Calibri"/>
                <a:sym typeface="Calibri"/>
              </a:rPr>
              <a:t>13</a:t>
            </a:fld>
            <a:endParaRPr sz="1000">
              <a:solidFill>
                <a:schemeClr val="dk2"/>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8"/>
          <p:cNvPicPr preferRelativeResize="0"/>
          <p:nvPr/>
        </p:nvPicPr>
        <p:blipFill rotWithShape="1">
          <a:blip r:embed="rId3">
            <a:alphaModFix/>
          </a:blip>
          <a:srcRect/>
          <a:stretch/>
        </p:blipFill>
        <p:spPr>
          <a:xfrm>
            <a:off x="76200" y="76200"/>
            <a:ext cx="5105401" cy="6615212"/>
          </a:xfrm>
          <a:prstGeom prst="rect">
            <a:avLst/>
          </a:prstGeom>
          <a:noFill/>
          <a:ln>
            <a:noFill/>
          </a:ln>
        </p:spPr>
      </p:pic>
      <p:sp>
        <p:nvSpPr>
          <p:cNvPr id="175" name="Google Shape;175;p28"/>
          <p:cNvSpPr txBox="1"/>
          <p:nvPr/>
        </p:nvSpPr>
        <p:spPr>
          <a:xfrm>
            <a:off x="5410200" y="304800"/>
            <a:ext cx="33795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1">
                <a:solidFill>
                  <a:schemeClr val="dk1"/>
                </a:solidFill>
                <a:latin typeface="Calibri"/>
                <a:ea typeface="Calibri"/>
                <a:cs typeface="Calibri"/>
                <a:sym typeface="Calibri"/>
              </a:rPr>
              <a:t>State Engineer Ruling</a:t>
            </a:r>
            <a:endParaRPr/>
          </a:p>
          <a:p>
            <a:pPr marL="0" marR="0" lvl="0" indent="0" algn="l" rtl="0">
              <a:spcBef>
                <a:spcPts val="0"/>
              </a:spcBef>
              <a:spcAft>
                <a:spcPts val="0"/>
              </a:spcAft>
              <a:buNone/>
            </a:pPr>
            <a:r>
              <a:rPr lang="en" sz="2400" b="1">
                <a:solidFill>
                  <a:schemeClr val="dk1"/>
                </a:solidFill>
                <a:latin typeface="Calibri"/>
                <a:ea typeface="Calibri"/>
                <a:cs typeface="Calibri"/>
                <a:sym typeface="Calibri"/>
              </a:rPr>
              <a:t>March 2012</a:t>
            </a:r>
            <a:endParaRPr sz="2400" b="1">
              <a:solidFill>
                <a:schemeClr val="dk1"/>
              </a:solidFill>
              <a:latin typeface="Calibri"/>
              <a:ea typeface="Calibri"/>
              <a:cs typeface="Calibri"/>
              <a:sym typeface="Calibri"/>
            </a:endParaRPr>
          </a:p>
        </p:txBody>
      </p:sp>
      <p:grpSp>
        <p:nvGrpSpPr>
          <p:cNvPr id="176" name="Google Shape;176;p28"/>
          <p:cNvGrpSpPr/>
          <p:nvPr/>
        </p:nvGrpSpPr>
        <p:grpSpPr>
          <a:xfrm>
            <a:off x="533400" y="1676400"/>
            <a:ext cx="8256300" cy="1447800"/>
            <a:chOff x="533400" y="1676400"/>
            <a:chExt cx="8256300" cy="1447800"/>
          </a:xfrm>
        </p:grpSpPr>
        <p:sp>
          <p:nvSpPr>
            <p:cNvPr id="177" name="Google Shape;177;p28"/>
            <p:cNvSpPr txBox="1"/>
            <p:nvPr/>
          </p:nvSpPr>
          <p:spPr>
            <a:xfrm>
              <a:off x="5486400" y="1676400"/>
              <a:ext cx="33033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a:solidFill>
                    <a:schemeClr val="dk1"/>
                  </a:solidFill>
                  <a:latin typeface="Calibri"/>
                  <a:ea typeface="Calibri"/>
                  <a:cs typeface="Calibri"/>
                  <a:sym typeface="Calibri"/>
                </a:rPr>
                <a:t>Four wells in Cleve Creek alluvial fan denied</a:t>
              </a:r>
              <a:endParaRPr/>
            </a:p>
          </p:txBody>
        </p:sp>
        <p:sp>
          <p:nvSpPr>
            <p:cNvPr id="178" name="Google Shape;178;p28"/>
            <p:cNvSpPr/>
            <p:nvPr/>
          </p:nvSpPr>
          <p:spPr>
            <a:xfrm>
              <a:off x="533400" y="1676400"/>
              <a:ext cx="1447800" cy="1447800"/>
            </a:xfrm>
            <a:prstGeom prst="ellipse">
              <a:avLst/>
            </a:prstGeom>
            <a:no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grpSp>
      <p:grpSp>
        <p:nvGrpSpPr>
          <p:cNvPr id="179" name="Google Shape;179;p28"/>
          <p:cNvGrpSpPr/>
          <p:nvPr/>
        </p:nvGrpSpPr>
        <p:grpSpPr>
          <a:xfrm>
            <a:off x="914400" y="2819400"/>
            <a:ext cx="7875300" cy="3810000"/>
            <a:chOff x="914400" y="2819400"/>
            <a:chExt cx="7875300" cy="3810000"/>
          </a:xfrm>
        </p:grpSpPr>
        <p:sp>
          <p:nvSpPr>
            <p:cNvPr id="180" name="Google Shape;180;p28"/>
            <p:cNvSpPr txBox="1"/>
            <p:nvPr/>
          </p:nvSpPr>
          <p:spPr>
            <a:xfrm>
              <a:off x="5486400" y="3200400"/>
              <a:ext cx="3303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a:solidFill>
                    <a:schemeClr val="dk1"/>
                  </a:solidFill>
                  <a:latin typeface="Calibri"/>
                  <a:ea typeface="Calibri"/>
                  <a:cs typeface="Calibri"/>
                  <a:sym typeface="Calibri"/>
                </a:rPr>
                <a:t>All other wells approved</a:t>
              </a:r>
              <a:endParaRPr/>
            </a:p>
          </p:txBody>
        </p:sp>
        <p:sp>
          <p:nvSpPr>
            <p:cNvPr id="181" name="Google Shape;181;p28"/>
            <p:cNvSpPr/>
            <p:nvPr/>
          </p:nvSpPr>
          <p:spPr>
            <a:xfrm>
              <a:off x="914400" y="2819400"/>
              <a:ext cx="1952700" cy="3810000"/>
            </a:xfrm>
            <a:custGeom>
              <a:avLst/>
              <a:gdLst/>
              <a:ahLst/>
              <a:cxnLst/>
              <a:rect l="l" t="t" r="r" b="b"/>
              <a:pathLst>
                <a:path w="120000" h="120000" extrusionOk="0">
                  <a:moveTo>
                    <a:pt x="84878" y="0"/>
                  </a:moveTo>
                  <a:lnTo>
                    <a:pt x="0" y="20100"/>
                  </a:lnTo>
                  <a:lnTo>
                    <a:pt x="0" y="69600"/>
                  </a:lnTo>
                  <a:lnTo>
                    <a:pt x="5268" y="119700"/>
                  </a:lnTo>
                  <a:lnTo>
                    <a:pt x="29853" y="120000"/>
                  </a:lnTo>
                  <a:lnTo>
                    <a:pt x="120000" y="52200"/>
                  </a:lnTo>
                  <a:lnTo>
                    <a:pt x="84878" y="0"/>
                  </a:lnTo>
                  <a:close/>
                </a:path>
              </a:pathLst>
            </a:custGeom>
            <a:noFill/>
            <a:ln w="9525" cap="flat" cmpd="sng">
              <a:solidFill>
                <a:srgbClr val="00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grpSp>
      <p:sp>
        <p:nvSpPr>
          <p:cNvPr id="182" name="Google Shape;182;p28"/>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0" anchor="b" anchorCtr="0">
            <a:noAutofit/>
          </a:bodyPr>
          <a:lstStyle/>
          <a:p>
            <a:pPr marL="0" lvl="0" indent="0" algn="r" rtl="0">
              <a:spcBef>
                <a:spcPts val="0"/>
              </a:spcBef>
              <a:spcAft>
                <a:spcPts val="0"/>
              </a:spcAft>
              <a:buNone/>
            </a:pPr>
            <a:fld id="{00000000-1234-1234-1234-123412341234}" type="slidenum">
              <a:rPr lang="en"/>
              <a:t>14</a:t>
            </a:fld>
            <a:endParaRPr/>
          </a:p>
        </p:txBody>
      </p:sp>
      <p:sp>
        <p:nvSpPr>
          <p:cNvPr id="183" name="Google Shape;183;p28"/>
          <p:cNvSpPr txBox="1"/>
          <p:nvPr/>
        </p:nvSpPr>
        <p:spPr>
          <a:xfrm>
            <a:off x="5614025" y="4114800"/>
            <a:ext cx="3048000" cy="1569600"/>
          </a:xfrm>
          <a:prstGeom prst="rect">
            <a:avLst/>
          </a:prstGeom>
          <a:gradFill>
            <a:gsLst>
              <a:gs pos="0">
                <a:srgbClr val="FF99A8"/>
              </a:gs>
              <a:gs pos="35000">
                <a:srgbClr val="FFB8C1"/>
              </a:gs>
              <a:gs pos="100000">
                <a:srgbClr val="FFE2E5"/>
              </a:gs>
            </a:gsLst>
            <a:lin ang="16200038" scaled="0"/>
          </a:gradFill>
          <a:ln w="9525" cap="rnd" cmpd="sng">
            <a:solidFill>
              <a:srgbClr val="E26677"/>
            </a:solidFill>
            <a:prstDash val="solid"/>
            <a:round/>
            <a:headEnd type="none" w="sm" len="sm"/>
            <a:tailEnd type="none" w="sm" len="sm"/>
          </a:ln>
          <a:effectLst>
            <a:outerShdw blurRad="45000" dist="25000" dir="5400000" rotWithShape="0">
              <a:srgbClr val="000000">
                <a:alpha val="3765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3200">
                <a:solidFill>
                  <a:schemeClr val="dk1"/>
                </a:solidFill>
                <a:latin typeface="Times New Roman"/>
                <a:ea typeface="Times New Roman"/>
                <a:cs typeface="Times New Roman"/>
                <a:sym typeface="Times New Roman"/>
              </a:rPr>
              <a:t>Decision remanded on appeal in 2013</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a:off x="471275"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2013 District Court Remand Ruling</a:t>
            </a:r>
            <a:endParaRPr sz="3600"/>
          </a:p>
        </p:txBody>
      </p:sp>
      <p:sp>
        <p:nvSpPr>
          <p:cNvPr id="189" name="Google Shape;189;p29"/>
          <p:cNvSpPr txBox="1"/>
          <p:nvPr/>
        </p:nvSpPr>
        <p:spPr>
          <a:xfrm>
            <a:off x="440800" y="1677175"/>
            <a:ext cx="7946400" cy="23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“The Engineer is correct that the time to reach equilibrium is not a valid reason to deny the grant of water, but</a:t>
            </a:r>
            <a:endParaRPr sz="2400"/>
          </a:p>
          <a:p>
            <a:pPr marL="0" lvl="0" indent="0" algn="l" rtl="0">
              <a:spcBef>
                <a:spcPts val="0"/>
              </a:spcBef>
              <a:spcAft>
                <a:spcPts val="0"/>
              </a:spcAft>
              <a:buNone/>
            </a:pPr>
            <a:r>
              <a:rPr lang="en" sz="2400"/>
              <a:t>it may very well be a reason to limit the appropriation below the calculated E.T. Here, </a:t>
            </a:r>
            <a:r>
              <a:rPr lang="en" sz="2400" b="1">
                <a:solidFill>
                  <a:srgbClr val="FF0000"/>
                </a:solidFill>
              </a:rPr>
              <a:t>there is no valid evidence of when SNWA will capture E.T., if ever</a:t>
            </a:r>
            <a:r>
              <a:rPr lang="en" sz="2400"/>
              <a:t>.” </a:t>
            </a:r>
            <a:r>
              <a:rPr lang="en" sz="2400" i="1"/>
              <a:t>- Pg 11</a:t>
            </a:r>
            <a:endParaRPr sz="2400" i="1"/>
          </a:p>
        </p:txBody>
      </p:sp>
      <p:sp>
        <p:nvSpPr>
          <p:cNvPr id="190" name="Google Shape;190;p29"/>
          <p:cNvSpPr txBox="1"/>
          <p:nvPr/>
        </p:nvSpPr>
        <p:spPr>
          <a:xfrm>
            <a:off x="471275" y="4067775"/>
            <a:ext cx="7946400" cy="199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“The Engineer 's finding that equilibrium in Spring Valley water basin will "take a long time" was not based on substantial or reliable evidence, and is incorrect. Indeed, </a:t>
            </a:r>
            <a:r>
              <a:rPr lang="en" sz="2400" b="1">
                <a:solidFill>
                  <a:srgbClr val="FF0000"/>
                </a:solidFill>
              </a:rPr>
              <a:t>by his own statements - and evidence - equilibrium will never be reached</a:t>
            </a:r>
            <a:r>
              <a:rPr lang="en" sz="2400"/>
              <a:t>.” </a:t>
            </a:r>
            <a:r>
              <a:rPr lang="en" sz="2400" i="1"/>
              <a:t>- Pg 12</a:t>
            </a:r>
            <a:endParaRPr sz="2400" i="1"/>
          </a:p>
        </p:txBody>
      </p:sp>
      <p:sp>
        <p:nvSpPr>
          <p:cNvPr id="191" name="Google Shape;191;p2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0"/>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2017 Hearings in Response to Remand Ruling</a:t>
            </a:r>
            <a:endParaRPr/>
          </a:p>
        </p:txBody>
      </p:sp>
      <p:sp>
        <p:nvSpPr>
          <p:cNvPr id="197" name="Google Shape;197;p3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1"/>
          <p:cNvPicPr preferRelativeResize="0"/>
          <p:nvPr/>
        </p:nvPicPr>
        <p:blipFill>
          <a:blip r:embed="rId3">
            <a:alphaModFix/>
          </a:blip>
          <a:stretch>
            <a:fillRect/>
          </a:stretch>
        </p:blipFill>
        <p:spPr>
          <a:xfrm>
            <a:off x="152400" y="403800"/>
            <a:ext cx="8839200" cy="2625318"/>
          </a:xfrm>
          <a:prstGeom prst="rect">
            <a:avLst/>
          </a:prstGeom>
          <a:noFill/>
          <a:ln>
            <a:noFill/>
          </a:ln>
        </p:spPr>
      </p:pic>
      <p:sp>
        <p:nvSpPr>
          <p:cNvPr id="203" name="Google Shape;203;p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204" name="Google Shape;204;p31"/>
          <p:cNvSpPr txBox="1"/>
          <p:nvPr/>
        </p:nvSpPr>
        <p:spPr>
          <a:xfrm>
            <a:off x="391658" y="3332769"/>
            <a:ext cx="8080800" cy="340955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Using the same groundwater model used by the SNWA experts, we performed a 2000-yr simulation to see if the system EVER comes to equilibrium.</a:t>
            </a:r>
          </a:p>
          <a:p>
            <a:pPr marL="0" lvl="0" indent="0" algn="l" rtl="0">
              <a:spcBef>
                <a:spcPts val="0"/>
              </a:spcBef>
              <a:spcAft>
                <a:spcPts val="0"/>
              </a:spcAft>
              <a:buNone/>
            </a:pPr>
            <a:endParaRPr lang="en" sz="3000" dirty="0"/>
          </a:p>
          <a:p>
            <a:pPr marL="0" lvl="0" indent="0" algn="l" rtl="0">
              <a:spcBef>
                <a:spcPts val="0"/>
              </a:spcBef>
              <a:spcAft>
                <a:spcPts val="0"/>
              </a:spcAft>
              <a:buNone/>
            </a:pPr>
            <a:r>
              <a:rPr lang="en" sz="3000" dirty="0"/>
              <a:t>Total permitted rate was reduced to 61K AFA by State Engineer</a:t>
            </a:r>
            <a:endParaRPr sz="3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 Net Change in Flow Budget</a:t>
            </a:r>
            <a:endParaRPr/>
          </a:p>
        </p:txBody>
      </p:sp>
      <p:pic>
        <p:nvPicPr>
          <p:cNvPr id="210" name="Google Shape;210;p32"/>
          <p:cNvPicPr preferRelativeResize="0"/>
          <p:nvPr/>
        </p:nvPicPr>
        <p:blipFill>
          <a:blip r:embed="rId3">
            <a:alphaModFix/>
          </a:blip>
          <a:stretch>
            <a:fillRect/>
          </a:stretch>
        </p:blipFill>
        <p:spPr>
          <a:xfrm>
            <a:off x="152400" y="1870504"/>
            <a:ext cx="8839199" cy="3322632"/>
          </a:xfrm>
          <a:prstGeom prst="rect">
            <a:avLst/>
          </a:prstGeom>
          <a:noFill/>
          <a:ln>
            <a:noFill/>
          </a:ln>
        </p:spPr>
      </p:pic>
      <p:sp>
        <p:nvSpPr>
          <p:cNvPr id="211" name="Google Shape;211;p3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212" name="Google Shape;212;p32"/>
          <p:cNvSpPr/>
          <p:nvPr/>
        </p:nvSpPr>
        <p:spPr>
          <a:xfrm rot="927552">
            <a:off x="6726142" y="1191662"/>
            <a:ext cx="524475" cy="1187376"/>
          </a:xfrm>
          <a:prstGeom prst="down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2"/>
          <p:cNvSpPr txBox="1"/>
          <p:nvPr/>
        </p:nvSpPr>
        <p:spPr>
          <a:xfrm>
            <a:off x="6081850" y="396950"/>
            <a:ext cx="2551800" cy="65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This goes flat, but well short of 61K AFA</a:t>
            </a:r>
            <a:endParaRPr sz="1800"/>
          </a:p>
        </p:txBody>
      </p:sp>
      <p:sp>
        <p:nvSpPr>
          <p:cNvPr id="214" name="Google Shape;214;p32"/>
          <p:cNvSpPr/>
          <p:nvPr/>
        </p:nvSpPr>
        <p:spPr>
          <a:xfrm rot="10054671">
            <a:off x="5361812" y="4774906"/>
            <a:ext cx="524376" cy="809846"/>
          </a:xfrm>
          <a:prstGeom prst="downArrow">
            <a:avLst>
              <a:gd name="adj1" fmla="val 50000"/>
              <a:gd name="adj2" fmla="val 5000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2"/>
          <p:cNvSpPr txBox="1"/>
          <p:nvPr/>
        </p:nvSpPr>
        <p:spPr>
          <a:xfrm>
            <a:off x="5225275" y="5500771"/>
            <a:ext cx="3526200" cy="4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This eventually approaches zero</a:t>
            </a:r>
            <a:endParaRPr sz="1800"/>
          </a:p>
        </p:txBody>
      </p:sp>
      <p:sp>
        <p:nvSpPr>
          <p:cNvPr id="216" name="Google Shape;216;p32"/>
          <p:cNvSpPr/>
          <p:nvPr/>
        </p:nvSpPr>
        <p:spPr>
          <a:xfrm rot="1343878">
            <a:off x="4112097" y="3548346"/>
            <a:ext cx="524358" cy="537951"/>
          </a:xfrm>
          <a:prstGeom prst="downArrow">
            <a:avLst>
              <a:gd name="adj1" fmla="val 50000"/>
              <a:gd name="adj2" fmla="val 50000"/>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txBox="1"/>
          <p:nvPr/>
        </p:nvSpPr>
        <p:spPr>
          <a:xfrm>
            <a:off x="4452650" y="2809325"/>
            <a:ext cx="3415500" cy="659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Balance is made up by drawing water from adjacent basins!</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par>
                                <p:cTn id="8" presetID="10" presetClass="entr" presetSubtype="0" fill="hold" nodeType="withEffect">
                                  <p:stCondLst>
                                    <p:cond delay="0"/>
                                  </p:stCondLst>
                                  <p:childTnLst>
                                    <p:set>
                                      <p:cBhvr>
                                        <p:cTn id="9" dur="1" fill="hold">
                                          <p:stCondLst>
                                            <p:cond delay="0"/>
                                          </p:stCondLst>
                                        </p:cTn>
                                        <p:tgtEl>
                                          <p:spTgt spid="215"/>
                                        </p:tgtEl>
                                        <p:attrNameLst>
                                          <p:attrName>style.visibility</p:attrName>
                                        </p:attrNameLst>
                                      </p:cBhvr>
                                      <p:to>
                                        <p:strVal val="visible"/>
                                      </p:to>
                                    </p:set>
                                    <p:animEffect transition="in" filter="fade">
                                      <p:cBhvr>
                                        <p:cTn id="10" dur="1000"/>
                                        <p:tgtEl>
                                          <p:spTgt spid="2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2"/>
                                        </p:tgtEl>
                                        <p:attrNameLst>
                                          <p:attrName>style.visibility</p:attrName>
                                        </p:attrNameLst>
                                      </p:cBhvr>
                                      <p:to>
                                        <p:strVal val="visible"/>
                                      </p:to>
                                    </p:set>
                                    <p:animEffect transition="in" filter="fade">
                                      <p:cBhvr>
                                        <p:cTn id="15" dur="1000"/>
                                        <p:tgtEl>
                                          <p:spTgt spid="212"/>
                                        </p:tgtEl>
                                      </p:cBhvr>
                                    </p:animEffect>
                                  </p:childTnLst>
                                </p:cTn>
                              </p:par>
                              <p:par>
                                <p:cTn id="16" presetID="10" presetClass="entr" presetSubtype="0" fill="hold" nodeType="withEffect">
                                  <p:stCondLst>
                                    <p:cond delay="0"/>
                                  </p:stCondLst>
                                  <p:childTnLst>
                                    <p:set>
                                      <p:cBhvr>
                                        <p:cTn id="17" dur="1" fill="hold">
                                          <p:stCondLst>
                                            <p:cond delay="0"/>
                                          </p:stCondLst>
                                        </p:cTn>
                                        <p:tgtEl>
                                          <p:spTgt spid="213"/>
                                        </p:tgtEl>
                                        <p:attrNameLst>
                                          <p:attrName>style.visibility</p:attrName>
                                        </p:attrNameLst>
                                      </p:cBhvr>
                                      <p:to>
                                        <p:strVal val="visible"/>
                                      </p:to>
                                    </p:set>
                                    <p:animEffect transition="in" filter="fade">
                                      <p:cBhvr>
                                        <p:cTn id="18" dur="1000"/>
                                        <p:tgtEl>
                                          <p:spTgt spid="2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6"/>
                                        </p:tgtEl>
                                        <p:attrNameLst>
                                          <p:attrName>style.visibility</p:attrName>
                                        </p:attrNameLst>
                                      </p:cBhvr>
                                      <p:to>
                                        <p:strVal val="visible"/>
                                      </p:to>
                                    </p:set>
                                    <p:animEffect transition="in" filter="fade">
                                      <p:cBhvr>
                                        <p:cTn id="23" dur="1000"/>
                                        <p:tgtEl>
                                          <p:spTgt spid="216"/>
                                        </p:tgtEl>
                                      </p:cBhvr>
                                    </p:animEffect>
                                  </p:childTnLst>
                                </p:cTn>
                              </p:par>
                              <p:par>
                                <p:cTn id="24" presetID="10" presetClass="entr" presetSubtype="0" fill="hold" nodeType="withEffect">
                                  <p:stCondLst>
                                    <p:cond delay="0"/>
                                  </p:stCondLst>
                                  <p:childTnLst>
                                    <p:set>
                                      <p:cBhvr>
                                        <p:cTn id="25" dur="1" fill="hold">
                                          <p:stCondLst>
                                            <p:cond delay="0"/>
                                          </p:stCondLst>
                                        </p:cTn>
                                        <p:tgtEl>
                                          <p:spTgt spid="217"/>
                                        </p:tgtEl>
                                        <p:attrNameLst>
                                          <p:attrName>style.visibility</p:attrName>
                                        </p:attrNameLst>
                                      </p:cBhvr>
                                      <p:to>
                                        <p:strVal val="visible"/>
                                      </p:to>
                                    </p:set>
                                    <p:animEffect transition="in" filter="fade">
                                      <p:cBhvr>
                                        <p:cTn id="26" dur="10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xfrm>
            <a:off x="311700" y="212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 Net Change in Interbasin Flow</a:t>
            </a:r>
            <a:endParaRPr/>
          </a:p>
        </p:txBody>
      </p:sp>
      <p:pic>
        <p:nvPicPr>
          <p:cNvPr id="223" name="Google Shape;223;p33"/>
          <p:cNvPicPr preferRelativeResize="0"/>
          <p:nvPr/>
        </p:nvPicPr>
        <p:blipFill>
          <a:blip r:embed="rId3">
            <a:alphaModFix/>
          </a:blip>
          <a:stretch>
            <a:fillRect/>
          </a:stretch>
        </p:blipFill>
        <p:spPr>
          <a:xfrm>
            <a:off x="235500" y="961329"/>
            <a:ext cx="8839199" cy="3322632"/>
          </a:xfrm>
          <a:prstGeom prst="rect">
            <a:avLst/>
          </a:prstGeom>
          <a:noFill/>
          <a:ln>
            <a:noFill/>
          </a:ln>
        </p:spPr>
      </p:pic>
      <p:sp>
        <p:nvSpPr>
          <p:cNvPr id="224" name="Google Shape;224;p33"/>
          <p:cNvSpPr txBox="1"/>
          <p:nvPr/>
        </p:nvSpPr>
        <p:spPr>
          <a:xfrm>
            <a:off x="373450" y="4905525"/>
            <a:ext cx="8459100" cy="162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“Basin boundary flows are not a component of the perennial yield of Spring Valley. Any outflow to Snake Valley and/or Hamlin Valley is reserved for those basins.” </a:t>
            </a:r>
            <a:r>
              <a:rPr lang="en" sz="2400" i="1"/>
              <a:t>- NSE Ruling 6164, 2012</a:t>
            </a:r>
            <a:endParaRPr sz="2400" i="1"/>
          </a:p>
        </p:txBody>
      </p:sp>
      <p:sp>
        <p:nvSpPr>
          <p:cNvPr id="225" name="Google Shape;225;p33"/>
          <p:cNvSpPr txBox="1"/>
          <p:nvPr/>
        </p:nvSpPr>
        <p:spPr>
          <a:xfrm>
            <a:off x="311700" y="4372075"/>
            <a:ext cx="83529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solidFill>
                  <a:schemeClr val="dk1"/>
                </a:solidFill>
              </a:rPr>
              <a:t>CPB Exh 25 - </a:t>
            </a:r>
            <a:r>
              <a:rPr lang="en" sz="1100" i="1"/>
              <a:t>Jones and Mayo, “Response to the June 30, 2017 SNWA Exhibits Related to Spring Valley”, Aug 11, 2017. Aquaveo LLC (pg 10)</a:t>
            </a:r>
            <a:endParaRPr sz="1100" i="1"/>
          </a:p>
        </p:txBody>
      </p:sp>
      <p:sp>
        <p:nvSpPr>
          <p:cNvPr id="226" name="Google Shape;226;p3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593367"/>
            <a:ext cx="8520600" cy="763500"/>
          </a:xfrm>
          <a:prstGeom prst="rect">
            <a:avLst/>
          </a:prstGeom>
          <a:noFill/>
          <a:ln>
            <a:noFill/>
          </a:ln>
        </p:spPr>
        <p:txBody>
          <a:bodyPr spcFirstLastPara="1" wrap="square" lIns="91425" tIns="45700" rIns="45700" bIns="45700" anchor="ctr" anchorCtr="0">
            <a:noAutofit/>
          </a:bodyPr>
          <a:lstStyle/>
          <a:p>
            <a:pPr marL="0" marR="0" lvl="0" indent="0" algn="l" rtl="0">
              <a:spcBef>
                <a:spcPts val="0"/>
              </a:spcBef>
              <a:spcAft>
                <a:spcPts val="0"/>
              </a:spcAft>
              <a:buNone/>
            </a:pPr>
            <a:r>
              <a:rPr lang="en" sz="4500" b="1" i="0" u="none" strike="noStrike" cap="none">
                <a:solidFill>
                  <a:srgbClr val="0000FF"/>
                </a:solidFill>
                <a:latin typeface="Calibri"/>
                <a:ea typeface="Calibri"/>
                <a:cs typeface="Calibri"/>
                <a:sym typeface="Calibri"/>
              </a:rPr>
              <a:t>Background</a:t>
            </a:r>
            <a:endParaRPr sz="4500" b="1" i="0" u="none" strike="noStrike" cap="none">
              <a:solidFill>
                <a:srgbClr val="0000FF"/>
              </a:solidFill>
              <a:latin typeface="Calibri"/>
              <a:ea typeface="Calibri"/>
              <a:cs typeface="Calibri"/>
              <a:sym typeface="Calibri"/>
            </a:endParaRPr>
          </a:p>
        </p:txBody>
      </p:sp>
      <p:sp>
        <p:nvSpPr>
          <p:cNvPr id="69" name="Google Shape;69;p15"/>
          <p:cNvSpPr txBox="1">
            <a:spLocks noGrp="1"/>
          </p:cNvSpPr>
          <p:nvPr>
            <p:ph type="body" idx="1"/>
          </p:nvPr>
        </p:nvSpPr>
        <p:spPr>
          <a:xfrm>
            <a:off x="311700" y="1536625"/>
            <a:ext cx="3193500" cy="4555200"/>
          </a:xfrm>
          <a:prstGeom prst="rect">
            <a:avLst/>
          </a:prstGeom>
          <a:noFill/>
          <a:ln>
            <a:noFill/>
          </a:ln>
        </p:spPr>
        <p:txBody>
          <a:bodyPr spcFirstLastPara="1" wrap="square" lIns="54850" tIns="91425" rIns="91425" bIns="45700" anchor="t" anchorCtr="0">
            <a:noAutofit/>
          </a:bodyPr>
          <a:lstStyle/>
          <a:p>
            <a:pPr marL="438150" marR="0" lvl="0" indent="-319087" algn="l" rtl="0">
              <a:spcBef>
                <a:spcPts val="0"/>
              </a:spcBef>
              <a:spcAft>
                <a:spcPts val="0"/>
              </a:spcAft>
              <a:buClr>
                <a:schemeClr val="accent1"/>
              </a:buClr>
              <a:buSzPts val="1920"/>
              <a:buFont typeface="Noto Sans Symbols"/>
              <a:buChar char="◼"/>
            </a:pPr>
            <a:r>
              <a:rPr lang="en" sz="2400" b="0" i="0" u="none" strike="noStrike" cap="none" dirty="0">
                <a:solidFill>
                  <a:schemeClr val="dk1"/>
                </a:solidFill>
                <a:latin typeface="Calibri"/>
                <a:ea typeface="Calibri"/>
                <a:cs typeface="Calibri"/>
                <a:sym typeface="Calibri"/>
              </a:rPr>
              <a:t>28 wells (min)</a:t>
            </a:r>
            <a:endParaRPr dirty="0"/>
          </a:p>
          <a:p>
            <a:pPr marL="438150" marR="0" lvl="0" indent="-319087" algn="l" rtl="0">
              <a:spcBef>
                <a:spcPts val="0"/>
              </a:spcBef>
              <a:spcAft>
                <a:spcPts val="0"/>
              </a:spcAft>
              <a:buClr>
                <a:schemeClr val="accent1"/>
              </a:buClr>
              <a:buSzPts val="1920"/>
              <a:buFont typeface="Noto Sans Symbols"/>
              <a:buChar char="◼"/>
            </a:pPr>
            <a:r>
              <a:rPr lang="en" sz="2400" b="0" i="0" u="none" strike="noStrike" cap="none" dirty="0">
                <a:solidFill>
                  <a:schemeClr val="dk1"/>
                </a:solidFill>
                <a:latin typeface="Calibri"/>
                <a:ea typeface="Calibri"/>
                <a:cs typeface="Calibri"/>
                <a:sym typeface="Calibri"/>
              </a:rPr>
              <a:t>306 miles of pipelines</a:t>
            </a:r>
            <a:endParaRPr dirty="0"/>
          </a:p>
          <a:p>
            <a:pPr marL="438150" marR="0" lvl="0" indent="-319087" algn="l" rtl="0">
              <a:spcBef>
                <a:spcPts val="0"/>
              </a:spcBef>
              <a:spcAft>
                <a:spcPts val="0"/>
              </a:spcAft>
              <a:buClr>
                <a:schemeClr val="accent1"/>
              </a:buClr>
              <a:buSzPts val="1920"/>
              <a:buFont typeface="Noto Sans Symbols"/>
              <a:buChar char="◼"/>
            </a:pPr>
            <a:r>
              <a:rPr lang="en" sz="2400" b="0" i="0" u="none" strike="noStrike" cap="none" dirty="0">
                <a:solidFill>
                  <a:schemeClr val="dk1"/>
                </a:solidFill>
                <a:latin typeface="Calibri"/>
                <a:ea typeface="Calibri"/>
                <a:cs typeface="Calibri"/>
                <a:sym typeface="Calibri"/>
              </a:rPr>
              <a:t>5 pumping stations</a:t>
            </a:r>
            <a:endParaRPr dirty="0"/>
          </a:p>
          <a:p>
            <a:pPr marL="438150" marR="0" lvl="0" indent="-319087" algn="l" rtl="0">
              <a:spcBef>
                <a:spcPts val="0"/>
              </a:spcBef>
              <a:spcAft>
                <a:spcPts val="0"/>
              </a:spcAft>
              <a:buClr>
                <a:schemeClr val="accent1"/>
              </a:buClr>
              <a:buSzPts val="1920"/>
              <a:buFont typeface="Noto Sans Symbols"/>
              <a:buChar char="◼"/>
            </a:pPr>
            <a:r>
              <a:rPr lang="en" sz="2400" b="0" i="0" u="none" strike="noStrike" cap="none" dirty="0">
                <a:solidFill>
                  <a:schemeClr val="dk1"/>
                </a:solidFill>
                <a:latin typeface="Calibri"/>
                <a:ea typeface="Calibri"/>
                <a:cs typeface="Calibri"/>
                <a:sym typeface="Calibri"/>
              </a:rPr>
              <a:t>Construction</a:t>
            </a:r>
            <a:endParaRPr sz="2400" b="0" i="0" u="none" strike="noStrike" cap="none" dirty="0">
              <a:solidFill>
                <a:schemeClr val="dk1"/>
              </a:solidFill>
              <a:latin typeface="Calibri"/>
              <a:ea typeface="Calibri"/>
              <a:cs typeface="Calibri"/>
              <a:sym typeface="Calibri"/>
            </a:endParaRPr>
          </a:p>
          <a:p>
            <a:pPr marL="730250" marR="0" lvl="1" indent="-273050" algn="l" rtl="0">
              <a:spcBef>
                <a:spcPts val="400"/>
              </a:spcBef>
              <a:spcAft>
                <a:spcPts val="0"/>
              </a:spcAft>
              <a:buClr>
                <a:schemeClr val="accent2"/>
              </a:buClr>
              <a:buSzPts val="1800"/>
              <a:buFont typeface="Noto Sans Symbols"/>
              <a:buChar char="▪"/>
            </a:pPr>
            <a:r>
              <a:rPr lang="en" sz="2000" b="0" i="0" u="none" strike="noStrike" cap="none" dirty="0">
                <a:solidFill>
                  <a:schemeClr val="dk1"/>
                </a:solidFill>
                <a:latin typeface="Calibri"/>
                <a:ea typeface="Calibri"/>
                <a:cs typeface="Calibri"/>
                <a:sym typeface="Calibri"/>
              </a:rPr>
              <a:t>2011-2022</a:t>
            </a:r>
            <a:endParaRPr dirty="0"/>
          </a:p>
          <a:p>
            <a:pPr marL="438150" marR="0" lvl="0" indent="-319087" algn="l" rtl="0">
              <a:spcBef>
                <a:spcPts val="0"/>
              </a:spcBef>
              <a:spcAft>
                <a:spcPts val="0"/>
              </a:spcAft>
              <a:buClr>
                <a:schemeClr val="accent1"/>
              </a:buClr>
              <a:buSzPts val="1920"/>
              <a:buFont typeface="Noto Sans Symbols"/>
              <a:buChar char="◼"/>
            </a:pPr>
            <a:r>
              <a:rPr lang="en" sz="2400" b="0" i="0" u="none" strike="noStrike" cap="none" dirty="0">
                <a:solidFill>
                  <a:schemeClr val="dk1"/>
                </a:solidFill>
                <a:latin typeface="Calibri"/>
                <a:ea typeface="Calibri"/>
                <a:cs typeface="Calibri"/>
                <a:sym typeface="Calibri"/>
              </a:rPr>
              <a:t>Cost</a:t>
            </a:r>
            <a:endParaRPr dirty="0"/>
          </a:p>
          <a:p>
            <a:pPr marL="730250" marR="0" lvl="1" indent="-273050" algn="l" rtl="0">
              <a:spcBef>
                <a:spcPts val="400"/>
              </a:spcBef>
              <a:spcAft>
                <a:spcPts val="0"/>
              </a:spcAft>
              <a:buClr>
                <a:schemeClr val="accent2"/>
              </a:buClr>
              <a:buSzPts val="1800"/>
              <a:buFont typeface="Noto Sans Symbols"/>
              <a:buChar char="▪"/>
            </a:pPr>
            <a:r>
              <a:rPr lang="en" sz="2000" b="0" i="0" u="none" strike="noStrike" cap="none" dirty="0">
                <a:solidFill>
                  <a:schemeClr val="dk1"/>
                </a:solidFill>
                <a:latin typeface="Calibri"/>
                <a:ea typeface="Calibri"/>
                <a:cs typeface="Calibri"/>
                <a:sym typeface="Calibri"/>
              </a:rPr>
              <a:t>$7B</a:t>
            </a:r>
            <a:endParaRPr dirty="0"/>
          </a:p>
          <a:p>
            <a:pPr marL="730250" marR="0" lvl="1" indent="-273050" algn="l" rtl="0">
              <a:spcBef>
                <a:spcPts val="400"/>
              </a:spcBef>
              <a:spcAft>
                <a:spcPts val="0"/>
              </a:spcAft>
              <a:buClr>
                <a:schemeClr val="accent2"/>
              </a:buClr>
              <a:buSzPts val="1800"/>
              <a:buFont typeface="Noto Sans Symbols"/>
              <a:buChar char="▪"/>
            </a:pPr>
            <a:r>
              <a:rPr lang="en" sz="2000" b="0" i="0" u="none" strike="noStrike" cap="none" dirty="0">
                <a:solidFill>
                  <a:schemeClr val="dk1"/>
                </a:solidFill>
                <a:latin typeface="Calibri"/>
                <a:ea typeface="Calibri"/>
                <a:cs typeface="Calibri"/>
                <a:sym typeface="Calibri"/>
              </a:rPr>
              <a:t>$15B including financing costs</a:t>
            </a:r>
            <a:endParaRPr sz="2000" b="0" i="0" u="none" strike="noStrike" cap="none" dirty="0">
              <a:solidFill>
                <a:schemeClr val="dk1"/>
              </a:solidFill>
              <a:latin typeface="Calibri"/>
              <a:ea typeface="Calibri"/>
              <a:cs typeface="Calibri"/>
              <a:sym typeface="Calibri"/>
            </a:endParaRPr>
          </a:p>
        </p:txBody>
      </p:sp>
      <p:pic>
        <p:nvPicPr>
          <p:cNvPr id="70" name="Google Shape;70;p15"/>
          <p:cNvPicPr preferRelativeResize="0"/>
          <p:nvPr/>
        </p:nvPicPr>
        <p:blipFill rotWithShape="1">
          <a:blip r:embed="rId3">
            <a:alphaModFix/>
          </a:blip>
          <a:srcRect/>
          <a:stretch/>
        </p:blipFill>
        <p:spPr>
          <a:xfrm>
            <a:off x="6079575" y="985320"/>
            <a:ext cx="2752725" cy="3905250"/>
          </a:xfrm>
          <a:prstGeom prst="rect">
            <a:avLst/>
          </a:prstGeom>
          <a:noFill/>
          <a:ln>
            <a:noFill/>
          </a:ln>
        </p:spPr>
      </p:pic>
      <p:pic>
        <p:nvPicPr>
          <p:cNvPr id="71" name="Google Shape;71;p15"/>
          <p:cNvPicPr preferRelativeResize="0"/>
          <p:nvPr/>
        </p:nvPicPr>
        <p:blipFill rotWithShape="1">
          <a:blip r:embed="rId4">
            <a:alphaModFix/>
          </a:blip>
          <a:srcRect/>
          <a:stretch/>
        </p:blipFill>
        <p:spPr>
          <a:xfrm>
            <a:off x="4555575" y="3740425"/>
            <a:ext cx="3048000" cy="2030445"/>
          </a:xfrm>
          <a:prstGeom prst="rect">
            <a:avLst/>
          </a:prstGeom>
          <a:noFill/>
          <a:ln>
            <a:noFill/>
          </a:ln>
        </p:spPr>
      </p:pic>
      <p:pic>
        <p:nvPicPr>
          <p:cNvPr id="72" name="Google Shape;72;p15"/>
          <p:cNvPicPr preferRelativeResize="0"/>
          <p:nvPr/>
        </p:nvPicPr>
        <p:blipFill rotWithShape="1">
          <a:blip r:embed="rId5">
            <a:alphaModFix/>
          </a:blip>
          <a:srcRect/>
          <a:stretch/>
        </p:blipFill>
        <p:spPr>
          <a:xfrm>
            <a:off x="3717375" y="1615618"/>
            <a:ext cx="2482851" cy="1862138"/>
          </a:xfrm>
          <a:prstGeom prst="rect">
            <a:avLst/>
          </a:prstGeom>
          <a:noFill/>
          <a:ln>
            <a:noFill/>
          </a:ln>
        </p:spPr>
      </p:pic>
      <p:sp>
        <p:nvSpPr>
          <p:cNvPr id="73" name="Google Shape;73;p1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7"/>
          <p:cNvSpPr txBox="1"/>
          <p:nvPr/>
        </p:nvSpPr>
        <p:spPr>
          <a:xfrm>
            <a:off x="6074575" y="5402950"/>
            <a:ext cx="2572800" cy="99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solidFill>
                  <a:schemeClr val="dk1"/>
                </a:solidFill>
              </a:rPr>
              <a:t>CPB Exh 25 - </a:t>
            </a:r>
            <a:r>
              <a:rPr lang="en" sz="1100" i="1"/>
              <a:t>Jones and Mayo, “Response to the June 30, 2017 SNWA Exhibits Related to Spring Valley”, Aug 11, 2017. Aquaveo LLC (pg 12)</a:t>
            </a:r>
            <a:endParaRPr sz="1100" i="1"/>
          </a:p>
        </p:txBody>
      </p:sp>
      <p:pic>
        <p:nvPicPr>
          <p:cNvPr id="257" name="Google Shape;257;p37"/>
          <p:cNvPicPr preferRelativeResize="0"/>
          <p:nvPr/>
        </p:nvPicPr>
        <p:blipFill>
          <a:blip r:embed="rId3">
            <a:alphaModFix/>
          </a:blip>
          <a:stretch>
            <a:fillRect/>
          </a:stretch>
        </p:blipFill>
        <p:spPr>
          <a:xfrm>
            <a:off x="1071700" y="172600"/>
            <a:ext cx="4567383" cy="6553201"/>
          </a:xfrm>
          <a:prstGeom prst="rect">
            <a:avLst/>
          </a:prstGeom>
          <a:noFill/>
          <a:ln>
            <a:noFill/>
          </a:ln>
        </p:spPr>
      </p:pic>
      <p:sp>
        <p:nvSpPr>
          <p:cNvPr id="258" name="Google Shape;258;p3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8"/>
          <p:cNvSpPr txBox="1">
            <a:spLocks noGrp="1"/>
          </p:cNvSpPr>
          <p:nvPr>
            <p:ph type="title"/>
          </p:nvPr>
        </p:nvSpPr>
        <p:spPr>
          <a:xfrm>
            <a:off x="580025" y="593375"/>
            <a:ext cx="82521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Fractional Pumping Analysis</a:t>
            </a:r>
            <a:endParaRPr sz="3600"/>
          </a:p>
        </p:txBody>
      </p:sp>
      <p:sp>
        <p:nvSpPr>
          <p:cNvPr id="264" name="Google Shape;264;p38"/>
          <p:cNvSpPr txBox="1"/>
          <p:nvPr/>
        </p:nvSpPr>
        <p:spPr>
          <a:xfrm>
            <a:off x="654000" y="1524000"/>
            <a:ext cx="7836000" cy="320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2400"/>
              <a:t>District Court Remand Ruling, Directive #2:</a:t>
            </a:r>
            <a:endParaRPr sz="2400"/>
          </a:p>
          <a:p>
            <a:pPr marL="0" lvl="0" indent="0" algn="l" rtl="0">
              <a:lnSpc>
                <a:spcPct val="115000"/>
              </a:lnSpc>
              <a:spcBef>
                <a:spcPts val="1200"/>
              </a:spcBef>
              <a:spcAft>
                <a:spcPts val="0"/>
              </a:spcAft>
              <a:buNone/>
            </a:pPr>
            <a:r>
              <a:rPr lang="en" sz="2400" i="1"/>
              <a:t>“A </a:t>
            </a:r>
            <a:r>
              <a:rPr lang="en" sz="2400" b="1" i="1">
                <a:solidFill>
                  <a:srgbClr val="FF0000"/>
                </a:solidFill>
              </a:rPr>
              <a:t>recalculation of water available for appropriation</a:t>
            </a:r>
            <a:r>
              <a:rPr lang="en" sz="2400" i="1"/>
              <a:t> from Spring Valley assuring that the basin will reach equilibrium between discharge and recharge in a reasonable time”</a:t>
            </a:r>
            <a:endParaRPr sz="2400" i="1"/>
          </a:p>
        </p:txBody>
      </p:sp>
      <p:sp>
        <p:nvSpPr>
          <p:cNvPr id="265" name="Google Shape;265;p3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9"/>
          <p:cNvSpPr txBox="1">
            <a:spLocks noGrp="1"/>
          </p:cNvSpPr>
          <p:nvPr>
            <p:ph type="title"/>
          </p:nvPr>
        </p:nvSpPr>
        <p:spPr>
          <a:xfrm>
            <a:off x="366300" y="182175"/>
            <a:ext cx="84114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Pumping Rates Used in Fractional Analysis</a:t>
            </a:r>
            <a:endParaRPr/>
          </a:p>
        </p:txBody>
      </p:sp>
      <p:graphicFrame>
        <p:nvGraphicFramePr>
          <p:cNvPr id="271" name="Google Shape;271;p39"/>
          <p:cNvGraphicFramePr/>
          <p:nvPr/>
        </p:nvGraphicFramePr>
        <p:xfrm>
          <a:off x="1516975" y="1106775"/>
          <a:ext cx="4285950" cy="5277536"/>
        </p:xfrm>
        <a:graphic>
          <a:graphicData uri="http://schemas.openxmlformats.org/drawingml/2006/table">
            <a:tbl>
              <a:tblPr>
                <a:noFill/>
                <a:tableStyleId>{E0E6A914-54BE-4240-BEFE-BCBAFB799228}</a:tableStyleId>
              </a:tblPr>
              <a:tblGrid>
                <a:gridCol w="1621725">
                  <a:extLst>
                    <a:ext uri="{9D8B030D-6E8A-4147-A177-3AD203B41FA5}">
                      <a16:colId xmlns:a16="http://schemas.microsoft.com/office/drawing/2014/main" val="20000"/>
                    </a:ext>
                  </a:extLst>
                </a:gridCol>
                <a:gridCol w="2664225">
                  <a:extLst>
                    <a:ext uri="{9D8B030D-6E8A-4147-A177-3AD203B41FA5}">
                      <a16:colId xmlns:a16="http://schemas.microsoft.com/office/drawing/2014/main" val="20001"/>
                    </a:ext>
                  </a:extLst>
                </a:gridCol>
              </a:tblGrid>
              <a:tr h="333375">
                <a:tc>
                  <a:txBody>
                    <a:bodyPr/>
                    <a:lstStyle/>
                    <a:p>
                      <a:pPr marL="63500" lvl="0" indent="0" algn="ctr" rtl="0">
                        <a:lnSpc>
                          <a:spcPct val="115000"/>
                        </a:lnSpc>
                        <a:spcBef>
                          <a:spcPts val="0"/>
                        </a:spcBef>
                        <a:spcAft>
                          <a:spcPts val="0"/>
                        </a:spcAft>
                        <a:buNone/>
                      </a:pPr>
                      <a:r>
                        <a:rPr lang="en" sz="1800" b="1">
                          <a:latin typeface="Calibri"/>
                          <a:ea typeface="Calibri"/>
                          <a:cs typeface="Calibri"/>
                          <a:sym typeface="Calibri"/>
                        </a:rPr>
                        <a:t>Fraction</a:t>
                      </a:r>
                      <a:endParaRPr sz="1800" b="1">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ctr" rtl="0">
                        <a:lnSpc>
                          <a:spcPct val="115000"/>
                        </a:lnSpc>
                        <a:spcBef>
                          <a:spcPts val="0"/>
                        </a:spcBef>
                        <a:spcAft>
                          <a:spcPts val="0"/>
                        </a:spcAft>
                        <a:buNone/>
                      </a:pPr>
                      <a:r>
                        <a:rPr lang="en" sz="1800" b="1">
                          <a:latin typeface="Calibri"/>
                          <a:ea typeface="Calibri"/>
                          <a:cs typeface="Calibri"/>
                          <a:sym typeface="Calibri"/>
                        </a:rPr>
                        <a:t>Total Pumping [AFA]</a:t>
                      </a:r>
                      <a:endParaRPr sz="1800" b="1">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10%</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6,108</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20%</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12,217</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30%</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18,326</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40%</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24,501</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50%</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30,543</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60%</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36,651</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70%</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42,760</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80%</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48,868</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90%</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54,977</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0">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100%</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61,085</a:t>
                      </a:r>
                      <a:endParaRPr sz="180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272" name="Google Shape;272;p39"/>
          <p:cNvSpPr txBox="1"/>
          <p:nvPr/>
        </p:nvSpPr>
        <p:spPr>
          <a:xfrm>
            <a:off x="6093100" y="5242325"/>
            <a:ext cx="2572800" cy="86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solidFill>
                  <a:schemeClr val="dk1"/>
                </a:solidFill>
              </a:rPr>
              <a:t>CPB Exh 25 - </a:t>
            </a:r>
            <a:r>
              <a:rPr lang="en" sz="1100" i="1"/>
              <a:t>Jones and Mayo, “Response to the June 30, 2017 SNWA Exhibits Related to Spring Valley”, Aug 11, 2017. Aquaveo LLC (pg 15)</a:t>
            </a:r>
            <a:endParaRPr sz="1100" i="1"/>
          </a:p>
        </p:txBody>
      </p:sp>
      <p:sp>
        <p:nvSpPr>
          <p:cNvPr id="273" name="Google Shape;273;p3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0"/>
          <p:cNvSpPr txBox="1">
            <a:spLocks noGrp="1"/>
          </p:cNvSpPr>
          <p:nvPr>
            <p:ph type="title"/>
          </p:nvPr>
        </p:nvSpPr>
        <p:spPr>
          <a:xfrm>
            <a:off x="580025" y="593375"/>
            <a:ext cx="82524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 ET Capture (%)</a:t>
            </a:r>
            <a:endParaRPr/>
          </a:p>
        </p:txBody>
      </p:sp>
      <p:pic>
        <p:nvPicPr>
          <p:cNvPr id="279" name="Google Shape;279;p40"/>
          <p:cNvPicPr preferRelativeResize="0"/>
          <p:nvPr/>
        </p:nvPicPr>
        <p:blipFill>
          <a:blip r:embed="rId3">
            <a:alphaModFix/>
          </a:blip>
          <a:stretch>
            <a:fillRect/>
          </a:stretch>
        </p:blipFill>
        <p:spPr>
          <a:xfrm>
            <a:off x="695875" y="1341738"/>
            <a:ext cx="7576628" cy="4693624"/>
          </a:xfrm>
          <a:prstGeom prst="rect">
            <a:avLst/>
          </a:prstGeom>
          <a:noFill/>
          <a:ln>
            <a:noFill/>
          </a:ln>
        </p:spPr>
      </p:pic>
      <p:sp>
        <p:nvSpPr>
          <p:cNvPr id="280" name="Google Shape;280;p40"/>
          <p:cNvSpPr txBox="1"/>
          <p:nvPr/>
        </p:nvSpPr>
        <p:spPr>
          <a:xfrm>
            <a:off x="634025" y="6245100"/>
            <a:ext cx="8031900" cy="48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solidFill>
                  <a:schemeClr val="dk1"/>
                </a:solidFill>
              </a:rPr>
              <a:t>CPB Exh 25 - </a:t>
            </a:r>
            <a:r>
              <a:rPr lang="en" sz="1100" i="1"/>
              <a:t>Jones and Mayo, “Response to the June 30, 2017 SNWA Exhibits Related to Spring Valley”, Aug 11, 2017. Aquaveo LLC (pg 16)</a:t>
            </a:r>
            <a:endParaRPr sz="1100" i="1"/>
          </a:p>
        </p:txBody>
      </p:sp>
      <p:sp>
        <p:nvSpPr>
          <p:cNvPr id="281" name="Google Shape;281;p4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3"/>
          <p:cNvSpPr txBox="1"/>
          <p:nvPr/>
        </p:nvSpPr>
        <p:spPr>
          <a:xfrm>
            <a:off x="601175" y="1046125"/>
            <a:ext cx="7836000" cy="427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2400"/>
              <a:t>“In summary, the SNWA well system is fundamentally flawed due to the spatial distribution of the wells. The wells are located in the central and southern ends of the valley and are not situated inside the ET discharge zones, much of which is in the northern end of the valley. Accordingly, water is mined from storage and pulled from adjacent valleys regardless of the pumping rate. Therefore, there is no reduced appropriation rate that achieves equilibrium and thereby satisfies the directive in the remand ruling.” </a:t>
            </a:r>
            <a:endParaRPr sz="2400"/>
          </a:p>
          <a:p>
            <a:pPr marL="0" lvl="0" indent="0" algn="l" rtl="0">
              <a:lnSpc>
                <a:spcPct val="115000"/>
              </a:lnSpc>
              <a:spcBef>
                <a:spcPts val="1200"/>
              </a:spcBef>
              <a:spcAft>
                <a:spcPts val="0"/>
              </a:spcAft>
              <a:buNone/>
            </a:pPr>
            <a:endParaRPr sz="2400"/>
          </a:p>
        </p:txBody>
      </p:sp>
      <p:sp>
        <p:nvSpPr>
          <p:cNvPr id="303" name="Google Shape;303;p43"/>
          <p:cNvSpPr txBox="1"/>
          <p:nvPr/>
        </p:nvSpPr>
        <p:spPr>
          <a:xfrm>
            <a:off x="513275" y="5991525"/>
            <a:ext cx="8011800" cy="48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solidFill>
                  <a:schemeClr val="dk1"/>
                </a:solidFill>
              </a:rPr>
              <a:t>CPB Exh 25 - </a:t>
            </a:r>
            <a:r>
              <a:rPr lang="en" sz="1100" i="1"/>
              <a:t>Jones and Mayo, “Response to the June 30, 2017 SNWA Exhibits Related to Spring Valley”, Aug 11, 2017. Aquaveo LLC (pg 21)</a:t>
            </a:r>
            <a:endParaRPr sz="1100" i="1"/>
          </a:p>
        </p:txBody>
      </p:sp>
      <p:sp>
        <p:nvSpPr>
          <p:cNvPr id="304" name="Google Shape;304;p4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310" name="Google Shape;310;p44"/>
          <p:cNvPicPr preferRelativeResize="0"/>
          <p:nvPr/>
        </p:nvPicPr>
        <p:blipFill>
          <a:blip r:embed="rId3">
            <a:alphaModFix/>
          </a:blip>
          <a:stretch>
            <a:fillRect/>
          </a:stretch>
        </p:blipFill>
        <p:spPr>
          <a:xfrm>
            <a:off x="773375" y="1177050"/>
            <a:ext cx="7358625" cy="2747692"/>
          </a:xfrm>
          <a:prstGeom prst="rect">
            <a:avLst/>
          </a:prstGeom>
          <a:noFill/>
          <a:ln>
            <a:noFill/>
          </a:ln>
        </p:spPr>
      </p:pic>
      <p:pic>
        <p:nvPicPr>
          <p:cNvPr id="311" name="Google Shape;311;p44"/>
          <p:cNvPicPr preferRelativeResize="0"/>
          <p:nvPr/>
        </p:nvPicPr>
        <p:blipFill>
          <a:blip r:embed="rId4">
            <a:alphaModFix/>
          </a:blip>
          <a:stretch>
            <a:fillRect/>
          </a:stretch>
        </p:blipFill>
        <p:spPr>
          <a:xfrm>
            <a:off x="377475" y="4368979"/>
            <a:ext cx="8036624" cy="2219900"/>
          </a:xfrm>
          <a:prstGeom prst="rect">
            <a:avLst/>
          </a:prstGeom>
          <a:noFill/>
          <a:ln>
            <a:noFill/>
          </a:ln>
        </p:spPr>
      </p:pic>
      <p:sp>
        <p:nvSpPr>
          <p:cNvPr id="312" name="Google Shape;312;p44"/>
          <p:cNvSpPr txBox="1">
            <a:spLocks noGrp="1"/>
          </p:cNvSpPr>
          <p:nvPr>
            <p:ph type="title"/>
          </p:nvPr>
        </p:nvSpPr>
        <p:spPr>
          <a:xfrm>
            <a:off x="311700" y="2820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August 2018 State Engineer Ruling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March 2019 - Appeal to District Court</a:t>
            </a:r>
            <a:endParaRPr/>
          </a:p>
        </p:txBody>
      </p:sp>
      <p:sp>
        <p:nvSpPr>
          <p:cNvPr id="318" name="Google Shape;318;p4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319" name="Google Shape;319;p45"/>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600"/>
              <a:t>SNWA and the Nevada State Engineer appealed to the 7th District Court to overturn the 2018 Nevada State Engineer ruling by rescinding the 2013 remand ruling which forced the State Engineer to resolve equilibrium/sustainability issues.</a:t>
            </a:r>
            <a:endParaRPr sz="2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March 2020 - Final District Court Ruling</a:t>
            </a:r>
            <a:endParaRPr/>
          </a:p>
        </p:txBody>
      </p:sp>
      <p:sp>
        <p:nvSpPr>
          <p:cNvPr id="325" name="Google Shape;325;p4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326" name="Google Shape;326;p46"/>
          <p:cNvSpPr txBox="1">
            <a:spLocks noGrp="1"/>
          </p:cNvSpPr>
          <p:nvPr>
            <p:ph type="body" idx="1"/>
          </p:nvPr>
        </p:nvSpPr>
        <p:spPr>
          <a:xfrm>
            <a:off x="311700" y="5643118"/>
            <a:ext cx="8520600" cy="1159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600" b="1"/>
              <a:t>The SNWA formally abandoned the project a few days after the ruling was announced - 32 years after it had begun.</a:t>
            </a:r>
            <a:endParaRPr sz="2600" b="1"/>
          </a:p>
        </p:txBody>
      </p:sp>
      <p:pic>
        <p:nvPicPr>
          <p:cNvPr id="327" name="Google Shape;327;p46"/>
          <p:cNvPicPr preferRelativeResize="0"/>
          <p:nvPr/>
        </p:nvPicPr>
        <p:blipFill>
          <a:blip r:embed="rId3">
            <a:alphaModFix/>
          </a:blip>
          <a:stretch>
            <a:fillRect/>
          </a:stretch>
        </p:blipFill>
        <p:spPr>
          <a:xfrm>
            <a:off x="381313" y="1311542"/>
            <a:ext cx="8134350" cy="2219325"/>
          </a:xfrm>
          <a:prstGeom prst="rect">
            <a:avLst/>
          </a:prstGeom>
          <a:noFill/>
          <a:ln>
            <a:noFill/>
          </a:ln>
        </p:spPr>
      </p:pic>
      <p:pic>
        <p:nvPicPr>
          <p:cNvPr id="328" name="Google Shape;328;p46"/>
          <p:cNvPicPr preferRelativeResize="0"/>
          <p:nvPr/>
        </p:nvPicPr>
        <p:blipFill>
          <a:blip r:embed="rId4">
            <a:alphaModFix/>
          </a:blip>
          <a:stretch>
            <a:fillRect/>
          </a:stretch>
        </p:blipFill>
        <p:spPr>
          <a:xfrm>
            <a:off x="433700" y="3739000"/>
            <a:ext cx="6382675" cy="1696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BFB7C0-AF6D-EFB4-EB5F-D848AF574D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6" name="Picture 5">
            <a:extLst>
              <a:ext uri="{FF2B5EF4-FFF2-40B4-BE49-F238E27FC236}">
                <a16:creationId xmlns:a16="http://schemas.microsoft.com/office/drawing/2014/main" id="{57C5C4A6-E330-74F2-F778-6641517C8C36}"/>
              </a:ext>
            </a:extLst>
          </p:cNvPr>
          <p:cNvPicPr>
            <a:picLocks noChangeAspect="1"/>
          </p:cNvPicPr>
          <p:nvPr/>
        </p:nvPicPr>
        <p:blipFill>
          <a:blip r:embed="rId3"/>
          <a:stretch>
            <a:fillRect/>
          </a:stretch>
        </p:blipFill>
        <p:spPr>
          <a:xfrm>
            <a:off x="1067977" y="0"/>
            <a:ext cx="7008046" cy="6858000"/>
          </a:xfrm>
          <a:prstGeom prst="rect">
            <a:avLst/>
          </a:prstGeom>
        </p:spPr>
      </p:pic>
    </p:spTree>
    <p:extLst>
      <p:ext uri="{BB962C8B-B14F-4D97-AF65-F5344CB8AC3E}">
        <p14:creationId xmlns:p14="http://schemas.microsoft.com/office/powerpoint/2010/main" val="2824822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288567"/>
            <a:ext cx="8520600" cy="763500"/>
          </a:xfrm>
          <a:prstGeom prst="rect">
            <a:avLst/>
          </a:prstGeom>
          <a:noFill/>
          <a:ln>
            <a:noFill/>
          </a:ln>
        </p:spPr>
        <p:txBody>
          <a:bodyPr spcFirstLastPara="1" wrap="square" lIns="91425" tIns="45700" rIns="45700" bIns="45700" anchor="ctr" anchorCtr="0">
            <a:noAutofit/>
          </a:bodyPr>
          <a:lstStyle/>
          <a:p>
            <a:pPr marL="0" marR="0" lvl="0" indent="0" algn="l" rtl="0">
              <a:spcBef>
                <a:spcPts val="0"/>
              </a:spcBef>
              <a:spcAft>
                <a:spcPts val="0"/>
              </a:spcAft>
              <a:buNone/>
            </a:pPr>
            <a:r>
              <a:rPr lang="en" sz="4500" b="1" i="0" u="none" strike="noStrike" cap="none">
                <a:solidFill>
                  <a:srgbClr val="0000FF"/>
                </a:solidFill>
                <a:latin typeface="Calibri"/>
                <a:ea typeface="Calibri"/>
                <a:cs typeface="Calibri"/>
                <a:sym typeface="Calibri"/>
              </a:rPr>
              <a:t>Opposition</a:t>
            </a:r>
            <a:endParaRPr sz="4500" b="1" i="0" u="none" strike="noStrike" cap="none">
              <a:solidFill>
                <a:srgbClr val="0000FF"/>
              </a:solidFill>
              <a:latin typeface="Calibri"/>
              <a:ea typeface="Calibri"/>
              <a:cs typeface="Calibri"/>
              <a:sym typeface="Calibri"/>
            </a:endParaRPr>
          </a:p>
        </p:txBody>
      </p:sp>
      <p:pic>
        <p:nvPicPr>
          <p:cNvPr id="79" name="Google Shape;79;p16"/>
          <p:cNvPicPr preferRelativeResize="0"/>
          <p:nvPr/>
        </p:nvPicPr>
        <p:blipFill rotWithShape="1">
          <a:blip r:embed="rId3">
            <a:alphaModFix/>
          </a:blip>
          <a:srcRect/>
          <a:stretch/>
        </p:blipFill>
        <p:spPr>
          <a:xfrm>
            <a:off x="2286000" y="1219200"/>
            <a:ext cx="4327688" cy="2819400"/>
          </a:xfrm>
          <a:prstGeom prst="rect">
            <a:avLst/>
          </a:prstGeom>
          <a:noFill/>
          <a:ln>
            <a:noFill/>
          </a:ln>
        </p:spPr>
      </p:pic>
      <p:pic>
        <p:nvPicPr>
          <p:cNvPr id="80" name="Google Shape;80;p16"/>
          <p:cNvPicPr preferRelativeResize="0"/>
          <p:nvPr/>
        </p:nvPicPr>
        <p:blipFill rotWithShape="1">
          <a:blip r:embed="rId4">
            <a:alphaModFix/>
          </a:blip>
          <a:srcRect/>
          <a:stretch/>
        </p:blipFill>
        <p:spPr>
          <a:xfrm>
            <a:off x="5181600" y="2133600"/>
            <a:ext cx="3766561" cy="2814638"/>
          </a:xfrm>
          <a:prstGeom prst="rect">
            <a:avLst/>
          </a:prstGeom>
          <a:noFill/>
          <a:ln>
            <a:noFill/>
          </a:ln>
        </p:spPr>
      </p:pic>
      <p:pic>
        <p:nvPicPr>
          <p:cNvPr id="81" name="Google Shape;81;p16"/>
          <p:cNvPicPr preferRelativeResize="0"/>
          <p:nvPr/>
        </p:nvPicPr>
        <p:blipFill rotWithShape="1">
          <a:blip r:embed="rId5">
            <a:alphaModFix/>
          </a:blip>
          <a:srcRect/>
          <a:stretch/>
        </p:blipFill>
        <p:spPr>
          <a:xfrm>
            <a:off x="3200400" y="4192194"/>
            <a:ext cx="3733800" cy="2480310"/>
          </a:xfrm>
          <a:prstGeom prst="rect">
            <a:avLst/>
          </a:prstGeom>
          <a:noFill/>
          <a:ln>
            <a:noFill/>
          </a:ln>
        </p:spPr>
      </p:pic>
      <p:pic>
        <p:nvPicPr>
          <p:cNvPr id="82" name="Google Shape;82;p16"/>
          <p:cNvPicPr preferRelativeResize="0"/>
          <p:nvPr/>
        </p:nvPicPr>
        <p:blipFill rotWithShape="1">
          <a:blip r:embed="rId6">
            <a:alphaModFix/>
          </a:blip>
          <a:srcRect/>
          <a:stretch/>
        </p:blipFill>
        <p:spPr>
          <a:xfrm>
            <a:off x="208778" y="2104292"/>
            <a:ext cx="2500552" cy="385310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11700" y="260742"/>
            <a:ext cx="8520600" cy="763500"/>
          </a:xfrm>
          <a:prstGeom prst="rect">
            <a:avLst/>
          </a:prstGeom>
          <a:noFill/>
          <a:ln>
            <a:noFill/>
          </a:ln>
        </p:spPr>
        <p:txBody>
          <a:bodyPr spcFirstLastPara="1" wrap="square" lIns="91425" tIns="45700" rIns="45700" bIns="45700" anchor="ctr" anchorCtr="0">
            <a:noAutofit/>
          </a:bodyPr>
          <a:lstStyle/>
          <a:p>
            <a:pPr marL="0" marR="0" lvl="0" indent="0" algn="l" rtl="0">
              <a:spcBef>
                <a:spcPts val="0"/>
              </a:spcBef>
              <a:spcAft>
                <a:spcPts val="0"/>
              </a:spcAft>
              <a:buNone/>
            </a:pPr>
            <a:r>
              <a:rPr lang="en" sz="4500" b="1" i="0" u="none" strike="noStrike" cap="none">
                <a:solidFill>
                  <a:srgbClr val="0000FF"/>
                </a:solidFill>
                <a:latin typeface="Calibri"/>
                <a:ea typeface="Calibri"/>
                <a:cs typeface="Calibri"/>
                <a:sym typeface="Calibri"/>
              </a:rPr>
              <a:t>Project Location</a:t>
            </a:r>
            <a:endParaRPr sz="4500" b="1" i="0" u="none" strike="noStrike" cap="none">
              <a:solidFill>
                <a:srgbClr val="0000FF"/>
              </a:solidFill>
              <a:latin typeface="Calibri"/>
              <a:ea typeface="Calibri"/>
              <a:cs typeface="Calibri"/>
              <a:sym typeface="Calibri"/>
            </a:endParaRPr>
          </a:p>
        </p:txBody>
      </p:sp>
      <p:pic>
        <p:nvPicPr>
          <p:cNvPr id="89" name="Google Shape;89;p17"/>
          <p:cNvPicPr preferRelativeResize="0"/>
          <p:nvPr/>
        </p:nvPicPr>
        <p:blipFill rotWithShape="1">
          <a:blip r:embed="rId3">
            <a:alphaModFix/>
          </a:blip>
          <a:srcRect/>
          <a:stretch/>
        </p:blipFill>
        <p:spPr>
          <a:xfrm>
            <a:off x="304800" y="1219200"/>
            <a:ext cx="3962400" cy="5241600"/>
          </a:xfrm>
          <a:prstGeom prst="rect">
            <a:avLst/>
          </a:prstGeom>
          <a:noFill/>
          <a:ln>
            <a:noFill/>
          </a:ln>
        </p:spPr>
      </p:pic>
      <p:pic>
        <p:nvPicPr>
          <p:cNvPr id="90" name="Google Shape;90;p17"/>
          <p:cNvPicPr preferRelativeResize="0"/>
          <p:nvPr/>
        </p:nvPicPr>
        <p:blipFill rotWithShape="1">
          <a:blip r:embed="rId4">
            <a:alphaModFix/>
          </a:blip>
          <a:srcRect/>
          <a:stretch/>
        </p:blipFill>
        <p:spPr>
          <a:xfrm>
            <a:off x="4724400" y="1295400"/>
            <a:ext cx="4016955" cy="4829174"/>
          </a:xfrm>
          <a:prstGeom prst="rect">
            <a:avLst/>
          </a:prstGeom>
          <a:noFill/>
          <a:ln>
            <a:noFill/>
          </a:ln>
        </p:spPr>
      </p:pic>
      <p:pic>
        <p:nvPicPr>
          <p:cNvPr id="91" name="Google Shape;91;p17"/>
          <p:cNvPicPr preferRelativeResize="0"/>
          <p:nvPr/>
        </p:nvPicPr>
        <p:blipFill rotWithShape="1">
          <a:blip r:embed="rId5">
            <a:alphaModFix/>
          </a:blip>
          <a:srcRect/>
          <a:stretch/>
        </p:blipFill>
        <p:spPr>
          <a:xfrm>
            <a:off x="7086600" y="1828800"/>
            <a:ext cx="1928812" cy="302559"/>
          </a:xfrm>
          <a:prstGeom prst="rect">
            <a:avLst/>
          </a:prstGeom>
          <a:noFill/>
          <a:ln>
            <a:noFill/>
          </a:ln>
        </p:spPr>
      </p:pic>
      <p:sp>
        <p:nvSpPr>
          <p:cNvPr id="92" name="Google Shape;92;p17"/>
          <p:cNvSpPr txBox="1"/>
          <p:nvPr/>
        </p:nvSpPr>
        <p:spPr>
          <a:xfrm>
            <a:off x="4267200" y="3928646"/>
            <a:ext cx="1828800" cy="338700"/>
          </a:xfrm>
          <a:prstGeom prst="rect">
            <a:avLst/>
          </a:prstGeom>
          <a:solidFill>
            <a:schemeClr val="dk1"/>
          </a:solidFill>
          <a:ln w="48000" cap="flat" cmpd="thickThin">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a:solidFill>
                  <a:schemeClr val="lt1"/>
                </a:solidFill>
                <a:latin typeface="Times New Roman"/>
                <a:ea typeface="Times New Roman"/>
                <a:cs typeface="Times New Roman"/>
                <a:sym typeface="Times New Roman"/>
              </a:rPr>
              <a:t>Cleveland Ranch</a:t>
            </a:r>
            <a:endParaRPr sz="1600">
              <a:solidFill>
                <a:schemeClr val="lt1"/>
              </a:solidFill>
              <a:latin typeface="Times New Roman"/>
              <a:ea typeface="Times New Roman"/>
              <a:cs typeface="Times New Roman"/>
              <a:sym typeface="Times New Roman"/>
            </a:endParaRPr>
          </a:p>
        </p:txBody>
      </p:sp>
      <p:sp>
        <p:nvSpPr>
          <p:cNvPr id="93" name="Google Shape;93;p17"/>
          <p:cNvSpPr/>
          <p:nvPr/>
        </p:nvSpPr>
        <p:spPr>
          <a:xfrm>
            <a:off x="6248400" y="3962400"/>
            <a:ext cx="484500" cy="258600"/>
          </a:xfrm>
          <a:prstGeom prst="rightArrow">
            <a:avLst>
              <a:gd name="adj1" fmla="val 50000"/>
              <a:gd name="adj2" fmla="val 50000"/>
            </a:avLst>
          </a:prstGeom>
          <a:gradFill>
            <a:gsLst>
              <a:gs pos="0">
                <a:srgbClr val="FF99A8"/>
              </a:gs>
              <a:gs pos="35000">
                <a:srgbClr val="FFB8C1"/>
              </a:gs>
              <a:gs pos="100000">
                <a:srgbClr val="FFE2E5"/>
              </a:gs>
            </a:gsLst>
            <a:lin ang="16200038" scaled="0"/>
          </a:gradFill>
          <a:ln w="9525" cap="rnd" cmpd="sng">
            <a:solidFill>
              <a:srgbClr val="E26677"/>
            </a:solidFill>
            <a:prstDash val="solid"/>
            <a:round/>
            <a:headEnd type="none" w="sm" len="sm"/>
            <a:tailEnd type="none" w="sm" len="sm"/>
          </a:ln>
          <a:effectLst>
            <a:outerShdw blurRad="45000" dist="25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11700" y="364767"/>
            <a:ext cx="8520600" cy="763500"/>
          </a:xfrm>
          <a:prstGeom prst="rect">
            <a:avLst/>
          </a:prstGeom>
          <a:noFill/>
          <a:ln>
            <a:noFill/>
          </a:ln>
        </p:spPr>
        <p:txBody>
          <a:bodyPr spcFirstLastPara="1" wrap="square" lIns="91425" tIns="45700" rIns="45700" bIns="45700" anchor="ctr" anchorCtr="0">
            <a:noAutofit/>
          </a:bodyPr>
          <a:lstStyle/>
          <a:p>
            <a:pPr marL="0" marR="0" lvl="0" indent="0" algn="l" rtl="0">
              <a:spcBef>
                <a:spcPts val="0"/>
              </a:spcBef>
              <a:spcAft>
                <a:spcPts val="0"/>
              </a:spcAft>
              <a:buNone/>
            </a:pPr>
            <a:r>
              <a:rPr lang="en" sz="4500" b="1" i="0" u="none" strike="noStrike" cap="none">
                <a:solidFill>
                  <a:srgbClr val="0000FF"/>
                </a:solidFill>
                <a:latin typeface="Calibri"/>
                <a:ea typeface="Calibri"/>
                <a:cs typeface="Calibri"/>
                <a:sym typeface="Calibri"/>
              </a:rPr>
              <a:t>Cleveland Ranch</a:t>
            </a:r>
            <a:endParaRPr sz="4500" b="1" i="0" u="none" strike="noStrike" cap="none">
              <a:solidFill>
                <a:srgbClr val="0000FF"/>
              </a:solidFill>
              <a:latin typeface="Calibri"/>
              <a:ea typeface="Calibri"/>
              <a:cs typeface="Calibri"/>
              <a:sym typeface="Calibri"/>
            </a:endParaRPr>
          </a:p>
        </p:txBody>
      </p:sp>
      <p:pic>
        <p:nvPicPr>
          <p:cNvPr id="99" name="Google Shape;99;p18"/>
          <p:cNvPicPr preferRelativeResize="0"/>
          <p:nvPr/>
        </p:nvPicPr>
        <p:blipFill rotWithShape="1">
          <a:blip r:embed="rId3">
            <a:alphaModFix/>
          </a:blip>
          <a:srcRect/>
          <a:stretch/>
        </p:blipFill>
        <p:spPr>
          <a:xfrm>
            <a:off x="304800" y="1352549"/>
            <a:ext cx="4038600" cy="5254163"/>
          </a:xfrm>
          <a:prstGeom prst="rect">
            <a:avLst/>
          </a:prstGeom>
          <a:noFill/>
          <a:ln>
            <a:noFill/>
          </a:ln>
        </p:spPr>
      </p:pic>
      <p:pic>
        <p:nvPicPr>
          <p:cNvPr id="100" name="Google Shape;100;p18"/>
          <p:cNvPicPr preferRelativeResize="0"/>
          <p:nvPr/>
        </p:nvPicPr>
        <p:blipFill rotWithShape="1">
          <a:blip r:embed="rId4">
            <a:alphaModFix/>
          </a:blip>
          <a:srcRect/>
          <a:stretch/>
        </p:blipFill>
        <p:spPr>
          <a:xfrm>
            <a:off x="4724400" y="1352549"/>
            <a:ext cx="4012464" cy="51990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11700" y="593367"/>
            <a:ext cx="8520600" cy="763500"/>
          </a:xfrm>
          <a:prstGeom prst="rect">
            <a:avLst/>
          </a:prstGeom>
          <a:noFill/>
          <a:ln>
            <a:noFill/>
          </a:ln>
        </p:spPr>
        <p:txBody>
          <a:bodyPr spcFirstLastPara="1" wrap="square" lIns="91425" tIns="45700" rIns="45700" bIns="45700" anchor="ctr" anchorCtr="0">
            <a:noAutofit/>
          </a:bodyPr>
          <a:lstStyle/>
          <a:p>
            <a:pPr marL="0" marR="0" lvl="0" indent="0" algn="l" rtl="0">
              <a:spcBef>
                <a:spcPts val="0"/>
              </a:spcBef>
              <a:spcAft>
                <a:spcPts val="0"/>
              </a:spcAft>
              <a:buNone/>
            </a:pPr>
            <a:r>
              <a:rPr lang="en" sz="4500" b="1" i="0" u="none" strike="noStrike" cap="none">
                <a:solidFill>
                  <a:srgbClr val="0000FF"/>
                </a:solidFill>
                <a:latin typeface="Calibri"/>
                <a:ea typeface="Calibri"/>
                <a:cs typeface="Calibri"/>
                <a:sym typeface="Calibri"/>
              </a:rPr>
              <a:t>Hydrogeologic Setting</a:t>
            </a:r>
            <a:endParaRPr sz="4500" b="1" i="0" u="none" strike="noStrike" cap="none">
              <a:solidFill>
                <a:srgbClr val="0000FF"/>
              </a:solidFill>
              <a:latin typeface="Calibri"/>
              <a:ea typeface="Calibri"/>
              <a:cs typeface="Calibri"/>
              <a:sym typeface="Calibri"/>
            </a:endParaRPr>
          </a:p>
        </p:txBody>
      </p:sp>
      <p:pic>
        <p:nvPicPr>
          <p:cNvPr id="106" name="Google Shape;106;p19"/>
          <p:cNvPicPr preferRelativeResize="0"/>
          <p:nvPr/>
        </p:nvPicPr>
        <p:blipFill rotWithShape="1">
          <a:blip r:embed="rId3">
            <a:alphaModFix/>
          </a:blip>
          <a:srcRect/>
          <a:stretch/>
        </p:blipFill>
        <p:spPr>
          <a:xfrm>
            <a:off x="307889" y="3733800"/>
            <a:ext cx="4191000" cy="2650382"/>
          </a:xfrm>
          <a:prstGeom prst="rect">
            <a:avLst/>
          </a:prstGeom>
          <a:noFill/>
          <a:ln>
            <a:noFill/>
          </a:ln>
        </p:spPr>
      </p:pic>
      <p:pic>
        <p:nvPicPr>
          <p:cNvPr id="107" name="Google Shape;107;p19"/>
          <p:cNvPicPr preferRelativeResize="0"/>
          <p:nvPr/>
        </p:nvPicPr>
        <p:blipFill rotWithShape="1">
          <a:blip r:embed="rId4">
            <a:alphaModFix/>
          </a:blip>
          <a:srcRect/>
          <a:stretch/>
        </p:blipFill>
        <p:spPr>
          <a:xfrm>
            <a:off x="209379" y="1828800"/>
            <a:ext cx="4388022" cy="1591733"/>
          </a:xfrm>
          <a:prstGeom prst="rect">
            <a:avLst/>
          </a:prstGeom>
          <a:noFill/>
          <a:ln>
            <a:noFill/>
          </a:ln>
        </p:spPr>
      </p:pic>
      <p:pic>
        <p:nvPicPr>
          <p:cNvPr id="108" name="Google Shape;108;p19"/>
          <p:cNvPicPr preferRelativeResize="0"/>
          <p:nvPr/>
        </p:nvPicPr>
        <p:blipFill rotWithShape="1">
          <a:blip r:embed="rId5">
            <a:alphaModFix/>
          </a:blip>
          <a:srcRect/>
          <a:stretch/>
        </p:blipFill>
        <p:spPr>
          <a:xfrm>
            <a:off x="4800600" y="2209800"/>
            <a:ext cx="4147629" cy="3581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11700" y="364767"/>
            <a:ext cx="8520600" cy="763500"/>
          </a:xfrm>
          <a:prstGeom prst="rect">
            <a:avLst/>
          </a:prstGeom>
          <a:noFill/>
          <a:ln>
            <a:noFill/>
          </a:ln>
        </p:spPr>
        <p:txBody>
          <a:bodyPr spcFirstLastPara="1" wrap="square" lIns="91425" tIns="45700" rIns="45700" bIns="45700" anchor="ctr" anchorCtr="0">
            <a:noAutofit/>
          </a:bodyPr>
          <a:lstStyle/>
          <a:p>
            <a:pPr marL="0" marR="0" lvl="0" indent="0" algn="l" rtl="0">
              <a:spcBef>
                <a:spcPts val="0"/>
              </a:spcBef>
              <a:spcAft>
                <a:spcPts val="0"/>
              </a:spcAft>
              <a:buNone/>
            </a:pPr>
            <a:r>
              <a:rPr lang="en" sz="4500" b="1" i="0" u="none" strike="noStrike" cap="none">
                <a:solidFill>
                  <a:srgbClr val="0000FF"/>
                </a:solidFill>
                <a:latin typeface="Calibri"/>
                <a:ea typeface="Calibri"/>
                <a:cs typeface="Calibri"/>
                <a:sym typeface="Calibri"/>
              </a:rPr>
              <a:t>Cleveland Ranch</a:t>
            </a:r>
            <a:endParaRPr sz="4500" b="1" i="0" u="none" strike="noStrike" cap="none">
              <a:solidFill>
                <a:srgbClr val="0000FF"/>
              </a:solidFill>
              <a:latin typeface="Calibri"/>
              <a:ea typeface="Calibri"/>
              <a:cs typeface="Calibri"/>
              <a:sym typeface="Calibri"/>
            </a:endParaRPr>
          </a:p>
        </p:txBody>
      </p:sp>
      <p:pic>
        <p:nvPicPr>
          <p:cNvPr id="115" name="Google Shape;115;p20"/>
          <p:cNvPicPr preferRelativeResize="0"/>
          <p:nvPr/>
        </p:nvPicPr>
        <p:blipFill rotWithShape="1">
          <a:blip r:embed="rId3">
            <a:alphaModFix/>
          </a:blip>
          <a:srcRect/>
          <a:stretch/>
        </p:blipFill>
        <p:spPr>
          <a:xfrm>
            <a:off x="4953000" y="1371600"/>
            <a:ext cx="3780768" cy="4884738"/>
          </a:xfrm>
          <a:prstGeom prst="rect">
            <a:avLst/>
          </a:prstGeom>
          <a:noFill/>
          <a:ln>
            <a:noFill/>
          </a:ln>
        </p:spPr>
      </p:pic>
      <p:pic>
        <p:nvPicPr>
          <p:cNvPr id="116" name="Google Shape;116;p20"/>
          <p:cNvPicPr preferRelativeResize="0"/>
          <p:nvPr/>
        </p:nvPicPr>
        <p:blipFill rotWithShape="1">
          <a:blip r:embed="rId4">
            <a:alphaModFix/>
          </a:blip>
          <a:srcRect/>
          <a:stretch/>
        </p:blipFill>
        <p:spPr>
          <a:xfrm>
            <a:off x="102998" y="1600199"/>
            <a:ext cx="4594602" cy="3357564"/>
          </a:xfrm>
          <a:prstGeom prst="rect">
            <a:avLst/>
          </a:prstGeom>
          <a:noFill/>
          <a:ln>
            <a:noFill/>
          </a:ln>
        </p:spPr>
      </p:pic>
      <p:sp>
        <p:nvSpPr>
          <p:cNvPr id="117" name="Google Shape;117;p20"/>
          <p:cNvSpPr txBox="1"/>
          <p:nvPr/>
        </p:nvSpPr>
        <p:spPr>
          <a:xfrm>
            <a:off x="304800" y="5105400"/>
            <a:ext cx="4191000" cy="1323300"/>
          </a:xfrm>
          <a:prstGeom prst="rect">
            <a:avLst/>
          </a:prstGeom>
          <a:gradFill>
            <a:gsLst>
              <a:gs pos="0">
                <a:srgbClr val="FFDF7B"/>
              </a:gs>
              <a:gs pos="35000">
                <a:srgbClr val="FFE6A3"/>
              </a:gs>
              <a:gs pos="100000">
                <a:srgbClr val="FFF5D9"/>
              </a:gs>
            </a:gsLst>
            <a:lin ang="16200038" scaled="0"/>
          </a:gradFill>
          <a:ln w="9525" cap="rnd" cmpd="sng">
            <a:solidFill>
              <a:srgbClr val="EFAB00"/>
            </a:solidFill>
            <a:prstDash val="solid"/>
            <a:round/>
            <a:headEnd type="none" w="sm" len="sm"/>
            <a:tailEnd type="none" w="sm" len="sm"/>
          </a:ln>
          <a:effectLst>
            <a:outerShdw blurRad="45000" dist="25000" dir="5400000" rotWithShape="0">
              <a:srgbClr val="000000">
                <a:alpha val="37650"/>
              </a:srgbClr>
            </a:outerShdw>
          </a:effectLst>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600"/>
              <a:buFont typeface="Arial"/>
              <a:buChar char="•"/>
            </a:pPr>
            <a:r>
              <a:rPr lang="en" sz="1600">
                <a:solidFill>
                  <a:schemeClr val="dk1"/>
                </a:solidFill>
                <a:latin typeface="Times New Roman"/>
                <a:ea typeface="Times New Roman"/>
                <a:cs typeface="Times New Roman"/>
                <a:sym typeface="Times New Roman"/>
              </a:rPr>
              <a:t>12 of 19 wells in Spring Valley protested by CPB</a:t>
            </a:r>
            <a:endParaRPr/>
          </a:p>
          <a:p>
            <a:pPr marL="342900" marR="0" lvl="0" indent="-342900" algn="l" rtl="0">
              <a:spcBef>
                <a:spcPts val="0"/>
              </a:spcBef>
              <a:spcAft>
                <a:spcPts val="0"/>
              </a:spcAft>
              <a:buClr>
                <a:schemeClr val="dk1"/>
              </a:buClr>
              <a:buSzPts val="1600"/>
              <a:buFont typeface="Arial"/>
              <a:buChar char="•"/>
            </a:pPr>
            <a:r>
              <a:rPr lang="en" sz="1600">
                <a:solidFill>
                  <a:schemeClr val="dk1"/>
                </a:solidFill>
                <a:latin typeface="Times New Roman"/>
                <a:ea typeface="Times New Roman"/>
                <a:cs typeface="Times New Roman"/>
                <a:sym typeface="Times New Roman"/>
              </a:rPr>
              <a:t>Formal protests filed by several other groups, including Great Basin Water Network</a:t>
            </a:r>
            <a:endParaRPr sz="1600">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457200" y="155448"/>
            <a:ext cx="8229600" cy="1252800"/>
          </a:xfrm>
          <a:prstGeom prst="rect">
            <a:avLst/>
          </a:prstGeom>
          <a:noFill/>
          <a:ln>
            <a:noFill/>
          </a:ln>
        </p:spPr>
        <p:txBody>
          <a:bodyPr spcFirstLastPara="1" wrap="square" lIns="91425" tIns="45700" rIns="45700" bIns="45700" anchor="ctr" anchorCtr="0">
            <a:noAutofit/>
          </a:bodyPr>
          <a:lstStyle/>
          <a:p>
            <a:pPr marL="0" marR="0" lvl="0" indent="0" algn="l" rtl="0">
              <a:spcBef>
                <a:spcPts val="0"/>
              </a:spcBef>
              <a:spcAft>
                <a:spcPts val="0"/>
              </a:spcAft>
              <a:buNone/>
            </a:pPr>
            <a:r>
              <a:rPr lang="en" sz="4500" b="1" i="0" u="none" strike="noStrike" cap="none">
                <a:solidFill>
                  <a:srgbClr val="0000FF"/>
                </a:solidFill>
                <a:latin typeface="Calibri"/>
                <a:ea typeface="Calibri"/>
                <a:cs typeface="Calibri"/>
                <a:sym typeface="Calibri"/>
              </a:rPr>
              <a:t>ET Salvage</a:t>
            </a:r>
            <a:endParaRPr sz="4500" b="1" i="0" u="none" strike="noStrike" cap="none">
              <a:solidFill>
                <a:srgbClr val="0000FF"/>
              </a:solidFill>
              <a:latin typeface="Calibri"/>
              <a:ea typeface="Calibri"/>
              <a:cs typeface="Calibri"/>
              <a:sym typeface="Calibri"/>
            </a:endParaRPr>
          </a:p>
        </p:txBody>
      </p:sp>
      <p:sp>
        <p:nvSpPr>
          <p:cNvPr id="123" name="Google Shape;123;p21"/>
          <p:cNvSpPr txBox="1">
            <a:spLocks noGrp="1"/>
          </p:cNvSpPr>
          <p:nvPr>
            <p:ph type="body" idx="1"/>
          </p:nvPr>
        </p:nvSpPr>
        <p:spPr>
          <a:xfrm>
            <a:off x="4419600" y="1239691"/>
            <a:ext cx="4267200" cy="5130300"/>
          </a:xfrm>
          <a:prstGeom prst="rect">
            <a:avLst/>
          </a:prstGeom>
          <a:noFill/>
          <a:ln>
            <a:noFill/>
          </a:ln>
        </p:spPr>
        <p:txBody>
          <a:bodyPr spcFirstLastPara="1" wrap="square" lIns="54850" tIns="91425" rIns="91425" bIns="45700" anchor="t" anchorCtr="0">
            <a:noAutofit/>
          </a:bodyPr>
          <a:lstStyle/>
          <a:p>
            <a:pPr marL="438150" marR="0" lvl="0" indent="-319087" algn="l" rtl="0">
              <a:spcBef>
                <a:spcPts val="0"/>
              </a:spcBef>
              <a:spcAft>
                <a:spcPts val="0"/>
              </a:spcAft>
              <a:buClr>
                <a:schemeClr val="accent1"/>
              </a:buClr>
              <a:buSzPts val="2240"/>
              <a:buFont typeface="Noto Sans Symbols"/>
              <a:buChar char="◼"/>
            </a:pPr>
            <a:r>
              <a:rPr lang="en" sz="2800" b="0" i="0" u="none" strike="noStrike" cap="none" dirty="0">
                <a:solidFill>
                  <a:schemeClr val="dk1"/>
                </a:solidFill>
                <a:latin typeface="Calibri"/>
                <a:ea typeface="Calibri"/>
                <a:cs typeface="Calibri"/>
                <a:sym typeface="Calibri"/>
              </a:rPr>
              <a:t>Sustainable yield for valley based primarily on concept of ET salvage</a:t>
            </a:r>
            <a:endParaRPr dirty="0"/>
          </a:p>
          <a:p>
            <a:pPr marL="438150" marR="0" lvl="0" indent="-319087" algn="l" rtl="0">
              <a:spcBef>
                <a:spcPts val="0"/>
              </a:spcBef>
              <a:spcAft>
                <a:spcPts val="0"/>
              </a:spcAft>
              <a:buClr>
                <a:schemeClr val="accent1"/>
              </a:buClr>
              <a:buSzPts val="2240"/>
              <a:buFont typeface="Noto Sans Symbols"/>
              <a:buChar char="◼"/>
            </a:pPr>
            <a:r>
              <a:rPr lang="en" sz="2800" b="0" i="0" u="none" strike="noStrike" cap="none" dirty="0">
                <a:solidFill>
                  <a:schemeClr val="dk1"/>
                </a:solidFill>
                <a:latin typeface="Calibri"/>
                <a:ea typeface="Calibri"/>
                <a:cs typeface="Calibri"/>
                <a:sym typeface="Calibri"/>
              </a:rPr>
              <a:t>Pumping system would draw down water table below ET extinction depth</a:t>
            </a:r>
            <a:endParaRPr dirty="0"/>
          </a:p>
          <a:p>
            <a:pPr marL="438150" marR="0" lvl="0" indent="-319087" algn="l" rtl="0">
              <a:spcBef>
                <a:spcPts val="0"/>
              </a:spcBef>
              <a:spcAft>
                <a:spcPts val="0"/>
              </a:spcAft>
              <a:buClr>
                <a:schemeClr val="accent1"/>
              </a:buClr>
              <a:buSzPts val="2240"/>
              <a:buFont typeface="Noto Sans Symbols"/>
              <a:buChar char="◼"/>
            </a:pPr>
            <a:r>
              <a:rPr lang="en" sz="2800" b="0" i="0" u="none" strike="noStrike" cap="none" dirty="0">
                <a:solidFill>
                  <a:schemeClr val="dk1"/>
                </a:solidFill>
                <a:latin typeface="Calibri"/>
                <a:ea typeface="Calibri"/>
                <a:cs typeface="Calibri"/>
                <a:sym typeface="Calibri"/>
              </a:rPr>
              <a:t>Water currently lost to surficial discharge would be captured</a:t>
            </a:r>
            <a:endParaRPr sz="2800" b="0" i="0" u="none" strike="noStrike" cap="none" dirty="0">
              <a:solidFill>
                <a:schemeClr val="dk1"/>
              </a:solidFill>
              <a:latin typeface="Calibri"/>
              <a:ea typeface="Calibri"/>
              <a:cs typeface="Calibri"/>
              <a:sym typeface="Calibri"/>
            </a:endParaRPr>
          </a:p>
          <a:p>
            <a:pPr marL="438150" marR="0" lvl="0" indent="-176847" algn="l" rtl="0">
              <a:spcBef>
                <a:spcPts val="0"/>
              </a:spcBef>
              <a:spcAft>
                <a:spcPts val="0"/>
              </a:spcAft>
              <a:buClr>
                <a:schemeClr val="accent1"/>
              </a:buClr>
              <a:buSzPts val="2240"/>
              <a:buFont typeface="Noto Sans Symbols"/>
              <a:buNone/>
            </a:pPr>
            <a:endParaRPr sz="2800" b="0" i="0" u="none" strike="noStrike" cap="none" dirty="0">
              <a:solidFill>
                <a:schemeClr val="dk1"/>
              </a:solidFill>
              <a:latin typeface="Calibri"/>
              <a:ea typeface="Calibri"/>
              <a:cs typeface="Calibri"/>
              <a:sym typeface="Calibri"/>
            </a:endParaRPr>
          </a:p>
        </p:txBody>
      </p:sp>
      <p:pic>
        <p:nvPicPr>
          <p:cNvPr id="124" name="Google Shape;124;p21"/>
          <p:cNvPicPr preferRelativeResize="0"/>
          <p:nvPr/>
        </p:nvPicPr>
        <p:blipFill rotWithShape="1">
          <a:blip r:embed="rId3">
            <a:alphaModFix/>
          </a:blip>
          <a:srcRect/>
          <a:stretch/>
        </p:blipFill>
        <p:spPr>
          <a:xfrm>
            <a:off x="533400" y="1447800"/>
            <a:ext cx="3628233" cy="471408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11700" y="288567"/>
            <a:ext cx="8520600" cy="763500"/>
          </a:xfrm>
          <a:prstGeom prst="rect">
            <a:avLst/>
          </a:prstGeom>
          <a:noFill/>
          <a:ln>
            <a:noFill/>
          </a:ln>
        </p:spPr>
        <p:txBody>
          <a:bodyPr spcFirstLastPara="1" wrap="square" lIns="91425" tIns="45700" rIns="45700" bIns="45700" anchor="ctr" anchorCtr="0">
            <a:noAutofit/>
          </a:bodyPr>
          <a:lstStyle/>
          <a:p>
            <a:pPr marL="0" marR="0" lvl="0" indent="0" algn="l" rtl="0">
              <a:spcBef>
                <a:spcPts val="0"/>
              </a:spcBef>
              <a:spcAft>
                <a:spcPts val="0"/>
              </a:spcAft>
              <a:buNone/>
            </a:pPr>
            <a:r>
              <a:rPr lang="en" sz="4500" b="1" i="0" u="none" strike="noStrike" cap="none">
                <a:solidFill>
                  <a:srgbClr val="0000FF"/>
                </a:solidFill>
                <a:latin typeface="Calibri"/>
                <a:ea typeface="Calibri"/>
                <a:cs typeface="Calibri"/>
                <a:sym typeface="Calibri"/>
              </a:rPr>
              <a:t>Model Simulated Drawdown</a:t>
            </a:r>
            <a:endParaRPr sz="4500" b="1" i="0" u="none" strike="noStrike" cap="none">
              <a:solidFill>
                <a:srgbClr val="0000FF"/>
              </a:solidFill>
              <a:latin typeface="Calibri"/>
              <a:ea typeface="Calibri"/>
              <a:cs typeface="Calibri"/>
              <a:sym typeface="Calibri"/>
            </a:endParaRPr>
          </a:p>
        </p:txBody>
      </p:sp>
      <p:pic>
        <p:nvPicPr>
          <p:cNvPr id="130" name="Google Shape;130;p22"/>
          <p:cNvPicPr preferRelativeResize="0"/>
          <p:nvPr/>
        </p:nvPicPr>
        <p:blipFill rotWithShape="1">
          <a:blip r:embed="rId3">
            <a:alphaModFix/>
          </a:blip>
          <a:srcRect/>
          <a:stretch/>
        </p:blipFill>
        <p:spPr>
          <a:xfrm>
            <a:off x="152400" y="1295400"/>
            <a:ext cx="3962400" cy="5160234"/>
          </a:xfrm>
          <a:prstGeom prst="rect">
            <a:avLst/>
          </a:prstGeom>
          <a:noFill/>
          <a:ln>
            <a:noFill/>
          </a:ln>
        </p:spPr>
      </p:pic>
      <p:pic>
        <p:nvPicPr>
          <p:cNvPr id="131" name="Google Shape;131;p22"/>
          <p:cNvPicPr preferRelativeResize="0"/>
          <p:nvPr/>
        </p:nvPicPr>
        <p:blipFill rotWithShape="1">
          <a:blip r:embed="rId4">
            <a:alphaModFix/>
          </a:blip>
          <a:srcRect/>
          <a:stretch/>
        </p:blipFill>
        <p:spPr>
          <a:xfrm>
            <a:off x="4295449" y="2603481"/>
            <a:ext cx="4724727" cy="212091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2419</Words>
  <Application>Microsoft Office PowerPoint</Application>
  <PresentationFormat>On-screen Show (4:3)</PresentationFormat>
  <Paragraphs>181</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Calibri</vt:lpstr>
      <vt:lpstr>Corbel</vt:lpstr>
      <vt:lpstr>Arial</vt:lpstr>
      <vt:lpstr>Noto Sans Symbols</vt:lpstr>
      <vt:lpstr>Times New Roman</vt:lpstr>
      <vt:lpstr>Simple Light</vt:lpstr>
      <vt:lpstr>CASE STUDY Groundwater Modeling and Sustainability - the Great Nevada Water Battle</vt:lpstr>
      <vt:lpstr>Background</vt:lpstr>
      <vt:lpstr>Opposition</vt:lpstr>
      <vt:lpstr>Project Location</vt:lpstr>
      <vt:lpstr>Cleveland Ranch</vt:lpstr>
      <vt:lpstr>Hydrogeologic Setting</vt:lpstr>
      <vt:lpstr>Cleveland Ranch</vt:lpstr>
      <vt:lpstr>ET Salvage</vt:lpstr>
      <vt:lpstr>Model Simulated Drawdown</vt:lpstr>
      <vt:lpstr>Impact on Springs</vt:lpstr>
      <vt:lpstr>Groundwater Mining</vt:lpstr>
      <vt:lpstr>Incomplete ET Capture</vt:lpstr>
      <vt:lpstr>2012 State Engineer Ruling</vt:lpstr>
      <vt:lpstr>PowerPoint Presentation</vt:lpstr>
      <vt:lpstr>2013 District Court Remand Ruling</vt:lpstr>
      <vt:lpstr>2017 Hearings in Response to Remand Ruling</vt:lpstr>
      <vt:lpstr>PowerPoint Presentation</vt:lpstr>
      <vt:lpstr>Results - Net Change in Flow Budget</vt:lpstr>
      <vt:lpstr>Results - Net Change in Interbasin Flow</vt:lpstr>
      <vt:lpstr>PowerPoint Presentation</vt:lpstr>
      <vt:lpstr>Fractional Pumping Analysis</vt:lpstr>
      <vt:lpstr>Pumping Rates Used in Fractional Analysis</vt:lpstr>
      <vt:lpstr>Results - ET Capture (%)</vt:lpstr>
      <vt:lpstr>PowerPoint Presentation</vt:lpstr>
      <vt:lpstr>August 2018 State Engineer Ruling</vt:lpstr>
      <vt:lpstr>March 2019 - Appeal to District Court</vt:lpstr>
      <vt:lpstr>March 2020 - Final District Court Ruling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STUDY Groundwater Modeling and Sustainability - the Great Nevada Water Battle</dc:title>
  <cp:lastModifiedBy>Norm Jones</cp:lastModifiedBy>
  <cp:revision>3</cp:revision>
  <dcterms:modified xsi:type="dcterms:W3CDTF">2023-12-06T20:55:25Z</dcterms:modified>
</cp:coreProperties>
</file>